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Lato" panose="020B0604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nPFsiNdo6dcRQOrAjjziqMPkh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None/>
            </a:pPr>
            <a:r>
              <a:rPr lang="en-US" sz="1800" b="1" i="1" u="none" strike="noStrike">
                <a:solidFill>
                  <a:srgbClr val="595959"/>
                </a:solidFill>
                <a:latin typeface="Lato"/>
                <a:ea typeface="Lato"/>
                <a:cs typeface="Lato"/>
                <a:sym typeface="Lato"/>
              </a:rPr>
              <a:t>So they don’t gain insights from feedback.</a:t>
            </a:r>
            <a:endParaRPr b="0"/>
          </a:p>
          <a:p>
            <a:pPr marL="0" lvl="0" indent="0" algn="l" rtl="0">
              <a:spcBef>
                <a:spcPts val="1200"/>
              </a:spcBef>
              <a:spcAft>
                <a:spcPts val="0"/>
              </a:spcAft>
              <a:buNone/>
            </a:pPr>
            <a:br>
              <a:rPr lang="en-US"/>
            </a:br>
            <a:br>
              <a:rPr lang="en-US"/>
            </a:br>
            <a:endParaRPr/>
          </a:p>
        </p:txBody>
      </p:sp>
      <p:sp>
        <p:nvSpPr>
          <p:cNvPr id="317" name="Google Shape;3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1800" b="1" i="1" u="none" strike="noStrike">
                <a:solidFill>
                  <a:srgbClr val="595959"/>
                </a:solidFill>
                <a:latin typeface="Lato"/>
                <a:ea typeface="Lato"/>
                <a:cs typeface="Lato"/>
                <a:sym typeface="Lato"/>
              </a:rPr>
              <a:t>So resist your fight or flight urges - stay calm with them.</a:t>
            </a:r>
            <a:endParaRPr b="0"/>
          </a:p>
          <a:p>
            <a:pPr marL="0" lvl="0" indent="457200" algn="l" rtl="0">
              <a:spcBef>
                <a:spcPts val="0"/>
              </a:spcBef>
              <a:spcAft>
                <a:spcPts val="0"/>
              </a:spcAft>
              <a:buNone/>
            </a:pPr>
            <a:r>
              <a:rPr lang="en-US" sz="1800" b="1" i="1" u="none" strike="noStrike">
                <a:solidFill>
                  <a:srgbClr val="595959"/>
                </a:solidFill>
                <a:latin typeface="Lato"/>
                <a:ea typeface="Lato"/>
                <a:cs typeface="Lato"/>
                <a:sym typeface="Lato"/>
              </a:rPr>
              <a:t>Don’t be too negative or charmed too easily.</a:t>
            </a:r>
            <a:endParaRPr b="0"/>
          </a:p>
          <a:p>
            <a:pPr marL="0" lvl="0" indent="0" algn="l" rtl="0">
              <a:spcBef>
                <a:spcPts val="1200"/>
              </a:spcBef>
              <a:spcAft>
                <a:spcPts val="0"/>
              </a:spcAft>
              <a:buNone/>
            </a:pPr>
            <a:br>
              <a:rPr lang="en-US"/>
            </a:br>
            <a:endParaRPr/>
          </a:p>
        </p:txBody>
      </p:sp>
      <p:sp>
        <p:nvSpPr>
          <p:cNvPr id="324" name="Google Shape;3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Histrionic female often pair up with Narcissistic male types which results in</a:t>
            </a:r>
            <a:r>
              <a:rPr lang="en-US" u="sng"/>
              <a:t> lots of conflict</a:t>
            </a:r>
            <a:r>
              <a:rPr lang="en-US"/>
              <a:t>. They both want attention!</a:t>
            </a:r>
            <a:endParaRPr/>
          </a:p>
          <a:p>
            <a:pPr marL="0" lvl="0" indent="0" algn="l" rtl="0">
              <a:spcBef>
                <a:spcPts val="0"/>
              </a:spcBef>
              <a:spcAft>
                <a:spcPts val="0"/>
              </a:spcAft>
              <a:buNone/>
            </a:pPr>
            <a:r>
              <a:rPr lang="en-US"/>
              <a:t>The female may overfocus on appearance which the Narcissist likes on his arm</a:t>
            </a:r>
            <a:endParaRPr/>
          </a:p>
        </p:txBody>
      </p:sp>
      <p:sp>
        <p:nvSpPr>
          <p:cNvPr id="366" name="Google Shape;3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Assess for the usual pathology ex: depression, substance abuse with high conflict parent(s) a focus on personality traits/disorder</a:t>
            </a:r>
            <a:endParaRPr/>
          </a:p>
          <a:p>
            <a:pPr marL="0" lvl="0" indent="0" algn="l" rtl="0">
              <a:spcBef>
                <a:spcPts val="0"/>
              </a:spcBef>
              <a:spcAft>
                <a:spcPts val="0"/>
              </a:spcAft>
              <a:buNone/>
            </a:pPr>
            <a:r>
              <a:rPr lang="en-US"/>
              <a:t>Also considering that perhaps the issue lies more in that the relationship is a poor fit between the partners</a:t>
            </a:r>
            <a:endParaRPr/>
          </a:p>
          <a:p>
            <a:pPr marL="0" lvl="0" indent="0" algn="l" rtl="0">
              <a:spcBef>
                <a:spcPts val="0"/>
              </a:spcBef>
              <a:spcAft>
                <a:spcPts val="0"/>
              </a:spcAft>
              <a:buNone/>
            </a:pPr>
            <a:r>
              <a:rPr lang="en-US"/>
              <a:t>Always looking at what are the other contributions pressing on the couple/family ex: intrusive in laws.</a:t>
            </a:r>
            <a:endParaRPr/>
          </a:p>
          <a:p>
            <a:pPr marL="0" lvl="0" indent="0" algn="l" rtl="0">
              <a:spcBef>
                <a:spcPts val="0"/>
              </a:spcBef>
              <a:spcAft>
                <a:spcPts val="0"/>
              </a:spcAft>
              <a:buNone/>
            </a:pPr>
            <a:r>
              <a:rPr lang="en-US"/>
              <a:t>What are the cultural negative influences and how can the parents potentially capitalize on these contributions for healing</a:t>
            </a:r>
            <a:endParaRPr/>
          </a:p>
          <a:p>
            <a:pPr marL="0" lvl="0" indent="0" algn="l" rtl="0">
              <a:spcBef>
                <a:spcPts val="0"/>
              </a:spcBef>
              <a:spcAft>
                <a:spcPts val="0"/>
              </a:spcAft>
              <a:buNone/>
            </a:pPr>
            <a:endParaRPr/>
          </a:p>
          <a:p>
            <a:pPr marL="0" lvl="0" indent="0" algn="l" rtl="0">
              <a:spcBef>
                <a:spcPts val="0"/>
              </a:spcBef>
              <a:spcAft>
                <a:spcPts val="0"/>
              </a:spcAft>
              <a:buNone/>
            </a:pPr>
            <a:r>
              <a:rPr lang="en-US"/>
              <a:t>Re children, what is the frequency/severity of the conflict they have been exposed to and what sxs are they exhibiting</a:t>
            </a:r>
            <a:endParaRPr/>
          </a:p>
          <a:p>
            <a:pPr marL="0" lvl="0" indent="0" algn="l" rtl="0">
              <a:spcBef>
                <a:spcPts val="0"/>
              </a:spcBef>
              <a:spcAft>
                <a:spcPts val="0"/>
              </a:spcAft>
              <a:buNone/>
            </a:pPr>
            <a:r>
              <a:rPr lang="en-US"/>
              <a:t>Range of exposure: from DV (not the focus of this talk) to subtle but powerful non verbal communication to parents being disconnected</a:t>
            </a:r>
            <a:endParaRPr/>
          </a:p>
          <a:p>
            <a:pPr marL="0" lvl="0" indent="0" algn="l" rtl="0">
              <a:spcBef>
                <a:spcPts val="0"/>
              </a:spcBef>
              <a:spcAft>
                <a:spcPts val="0"/>
              </a:spcAft>
              <a:buNone/>
            </a:pPr>
            <a:r>
              <a:rPr lang="en-US"/>
              <a:t>Any good role models? Who are the connected to?</a:t>
            </a:r>
            <a:endParaRPr/>
          </a:p>
          <a:p>
            <a:pPr marL="0" lvl="0" indent="0" algn="l" rtl="0">
              <a:spcBef>
                <a:spcPts val="0"/>
              </a:spcBef>
              <a:spcAft>
                <a:spcPts val="0"/>
              </a:spcAft>
              <a:buNone/>
            </a:pPr>
            <a:endParaRPr/>
          </a:p>
          <a:p>
            <a:pPr marL="0" lvl="0" indent="0" algn="l" rtl="0">
              <a:spcBef>
                <a:spcPts val="0"/>
              </a:spcBef>
              <a:spcAft>
                <a:spcPts val="0"/>
              </a:spcAft>
              <a:buNone/>
            </a:pPr>
            <a:r>
              <a:rPr lang="en-US"/>
              <a:t>Paradigm shift in therapeutic approach: These folks need mindfulness to calm down focus on present/future v. past, skills/communication tech, DBT, creative probem solving skills v blame</a:t>
            </a:r>
            <a:endParaRPr/>
          </a:p>
          <a:p>
            <a:pPr marL="0" lvl="0" indent="0" algn="l" rtl="0">
              <a:spcBef>
                <a:spcPts val="0"/>
              </a:spcBef>
              <a:spcAft>
                <a:spcPts val="0"/>
              </a:spcAft>
              <a:buNone/>
            </a:pPr>
            <a:r>
              <a:rPr lang="en-US"/>
              <a:t>Resources: more specialized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Interrupt the drama - Calm first</a:t>
            </a:r>
            <a:endParaRPr/>
          </a:p>
        </p:txBody>
      </p:sp>
      <p:sp>
        <p:nvSpPr>
          <p:cNvPr id="372" name="Google Shape;3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MMPI II research on the divorcing population, especially those involved in heated legal issues, often shows an elevation on the PA scale. Which is understandable.</a:t>
            </a:r>
            <a:endParaRPr/>
          </a:p>
          <a:p>
            <a:pPr marL="0" lvl="0" indent="0" algn="l" rtl="0">
              <a:spcBef>
                <a:spcPts val="0"/>
              </a:spcBef>
              <a:spcAft>
                <a:spcPts val="0"/>
              </a:spcAft>
              <a:buNone/>
            </a:pPr>
            <a:r>
              <a:rPr lang="en-US"/>
              <a:t>If someone with a preexisting problem with paranoia is going through this then suspiciousness is worse.</a:t>
            </a:r>
            <a:endParaRPr/>
          </a:p>
          <a:p>
            <a:pPr marL="0" lvl="0" indent="0" algn="l" rtl="0">
              <a:spcBef>
                <a:spcPts val="0"/>
              </a:spcBef>
              <a:spcAft>
                <a:spcPts val="0"/>
              </a:spcAft>
              <a:buNone/>
            </a:pPr>
            <a:endParaRPr/>
          </a:p>
        </p:txBody>
      </p:sp>
      <p:sp>
        <p:nvSpPr>
          <p:cNvPr id="378" name="Google Shape;3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is often very difficult to connect with paranoid types. They may take your actions personally ex: if you are a few mins late.</a:t>
            </a:r>
            <a:endParaRPr/>
          </a:p>
        </p:txBody>
      </p:sp>
      <p:sp>
        <p:nvSpPr>
          <p:cNvPr id="384" name="Google Shape;3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Courts have become more settlement oriented and more reliant on mental health professionals, with the goals of quicker response times and buddering the children better from the conflict and removing them from the court system and litigation.</a:t>
            </a:r>
            <a:endParaRPr b="0"/>
          </a:p>
          <a:p>
            <a:pPr marL="0" lvl="0" indent="0" algn="l" rtl="0">
              <a:spcBef>
                <a:spcPts val="0"/>
              </a:spcBef>
              <a:spcAft>
                <a:spcPts val="0"/>
              </a:spcAft>
              <a:buNone/>
            </a:pPr>
            <a:br>
              <a:rPr lang="en-US" b="0"/>
            </a:br>
            <a:r>
              <a:rPr lang="en-US" sz="1800" b="0" i="0" u="none" strike="noStrike">
                <a:solidFill>
                  <a:srgbClr val="000000"/>
                </a:solidFill>
                <a:latin typeface="Arial"/>
                <a:ea typeface="Arial"/>
                <a:cs typeface="Arial"/>
                <a:sym typeface="Arial"/>
              </a:rPr>
              <a:t>Online coparenting course: Parenting without conflict, high conflict institute</a:t>
            </a:r>
            <a:endParaRPr b="0"/>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Coaching sessions available as adjunct </a:t>
            </a:r>
            <a:endParaRPr b="0"/>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Family intensives: building family resilience </a:t>
            </a:r>
            <a:endParaRPr b="0"/>
          </a:p>
          <a:p>
            <a:pPr marL="0" lvl="0" indent="0" algn="l" rtl="0">
              <a:spcBef>
                <a:spcPts val="0"/>
              </a:spcBef>
              <a:spcAft>
                <a:spcPts val="0"/>
              </a:spcAft>
              <a:buNone/>
            </a:pPr>
            <a:br>
              <a:rPr lang="en-US"/>
            </a:br>
            <a:endParaRPr/>
          </a:p>
        </p:txBody>
      </p:sp>
      <p:sp>
        <p:nvSpPr>
          <p:cNvPr id="421" name="Google Shape;42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000">
                <a:latin typeface="Arial"/>
                <a:ea typeface="Arial"/>
                <a:cs typeface="Arial"/>
                <a:sym typeface="Arial"/>
              </a:rPr>
              <a:t>When person unable to operate with flexibility and the ability to adapt </a:t>
            </a:r>
            <a:endParaRPr sz="1000">
              <a:latin typeface="Arial"/>
              <a:ea typeface="Arial"/>
              <a:cs typeface="Arial"/>
              <a:sym typeface="Arial"/>
            </a:endParaRPr>
          </a:p>
          <a:p>
            <a:pPr marL="457200" lvl="0" indent="-292100" algn="l" rtl="0">
              <a:spcBef>
                <a:spcPts val="0"/>
              </a:spcBef>
              <a:spcAft>
                <a:spcPts val="0"/>
              </a:spcAft>
              <a:buClr>
                <a:schemeClr val="dk1"/>
              </a:buClr>
              <a:buSzPts val="1000"/>
              <a:buAutoNum type="arabicPeriod"/>
            </a:pPr>
            <a:r>
              <a:rPr lang="en-US" sz="1000">
                <a:latin typeface="Arial"/>
                <a:ea typeface="Arial"/>
                <a:cs typeface="Arial"/>
                <a:sym typeface="Arial"/>
              </a:rPr>
              <a:t>behavior becomes rigid</a:t>
            </a:r>
            <a:endParaRPr sz="1000">
              <a:latin typeface="Arial"/>
              <a:ea typeface="Arial"/>
              <a:cs typeface="Arial"/>
              <a:sym typeface="Arial"/>
            </a:endParaRPr>
          </a:p>
          <a:p>
            <a:pPr marL="457200" lvl="0" indent="-292100" algn="l" rtl="0">
              <a:spcBef>
                <a:spcPts val="0"/>
              </a:spcBef>
              <a:spcAft>
                <a:spcPts val="0"/>
              </a:spcAft>
              <a:buClr>
                <a:schemeClr val="dk1"/>
              </a:buClr>
              <a:buSzPts val="1000"/>
              <a:buAutoNum type="arabicPeriod"/>
            </a:pPr>
            <a:r>
              <a:rPr lang="en-US" sz="1000">
                <a:latin typeface="Arial"/>
                <a:ea typeface="Arial"/>
                <a:cs typeface="Arial"/>
                <a:sym typeface="Arial"/>
              </a:rPr>
              <a:t>this causes significant social impairment</a:t>
            </a:r>
            <a:endParaRPr sz="1000">
              <a:latin typeface="Arial"/>
              <a:ea typeface="Arial"/>
              <a:cs typeface="Arial"/>
              <a:sym typeface="Arial"/>
            </a:endParaRPr>
          </a:p>
          <a:p>
            <a:pPr marL="457200" lvl="0" indent="-292100" algn="l" rtl="0">
              <a:spcBef>
                <a:spcPts val="0"/>
              </a:spcBef>
              <a:spcAft>
                <a:spcPts val="0"/>
              </a:spcAft>
              <a:buClr>
                <a:schemeClr val="dk1"/>
              </a:buClr>
              <a:buSzPts val="1000"/>
              <a:buAutoNum type="arabicPeriod"/>
            </a:pPr>
            <a:r>
              <a:rPr lang="en-US" sz="1000">
                <a:latin typeface="Arial"/>
                <a:ea typeface="Arial"/>
                <a:cs typeface="Arial"/>
                <a:sym typeface="Arial"/>
              </a:rPr>
              <a:t>which causes significant internal distress</a:t>
            </a:r>
            <a:endParaRPr sz="1000">
              <a:latin typeface="Arial"/>
              <a:ea typeface="Arial"/>
              <a:cs typeface="Arial"/>
              <a:sym typeface="Arial"/>
            </a:endParaRPr>
          </a:p>
          <a:p>
            <a:pPr marL="457200" lvl="0" indent="-292100" algn="l" rtl="0">
              <a:spcBef>
                <a:spcPts val="0"/>
              </a:spcBef>
              <a:spcAft>
                <a:spcPts val="0"/>
              </a:spcAft>
              <a:buClr>
                <a:schemeClr val="dk1"/>
              </a:buClr>
              <a:buSzPts val="1000"/>
              <a:buAutoNum type="arabicPeriod"/>
            </a:pPr>
            <a:r>
              <a:rPr lang="en-US" sz="1000">
                <a:latin typeface="Arial"/>
                <a:ea typeface="Arial"/>
                <a:cs typeface="Arial"/>
                <a:sym typeface="Arial"/>
              </a:rPr>
              <a:t>this rigid behavior “evokes” responses in others which “validate” their inflexible beliefs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u="sng">
                <a:latin typeface="Arial"/>
                <a:ea typeface="Arial"/>
                <a:cs typeface="Arial"/>
                <a:sym typeface="Arial"/>
              </a:rPr>
              <a:t>Blame:</a:t>
            </a:r>
            <a:r>
              <a:rPr lang="en-US" sz="1000">
                <a:latin typeface="Arial"/>
                <a:ea typeface="Arial"/>
                <a:cs typeface="Arial"/>
                <a:sym typeface="Arial"/>
              </a:rPr>
              <a:t>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a:latin typeface="Arial"/>
                <a:ea typeface="Arial"/>
                <a:cs typeface="Arial"/>
                <a:sym typeface="Arial"/>
              </a:rPr>
              <a:t>People with personality disorders truly believe that forces outside themselves are responsible for all of their problems.</a:t>
            </a: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Not taking accountability: leads them into intense conflict &amp; sometimes litigation against that individual or group.</a:t>
            </a: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Difficulty accepting responsibility: Often grudge holders/stuck. Not going to apologize</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Right Brain = </a:t>
            </a:r>
            <a:r>
              <a:rPr lang="en-US" sz="1000" u="sng">
                <a:latin typeface="Arial"/>
                <a:ea typeface="Arial"/>
                <a:cs typeface="Arial"/>
                <a:sym typeface="Arial"/>
              </a:rPr>
              <a:t>emotions dominate.</a:t>
            </a:r>
            <a:r>
              <a:rPr lang="en-US" sz="1000">
                <a:latin typeface="Arial"/>
                <a:ea typeface="Arial"/>
                <a:cs typeface="Arial"/>
                <a:sym typeface="Arial"/>
              </a:rPr>
              <a:t> Part of the treatment to calm = wise brain prior to attempt at prob solving </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p:txBody>
      </p:sp>
      <p:sp>
        <p:nvSpPr>
          <p:cNvPr id="263" name="Google Shape;2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Target of blame often extended family members who may or may not have played an important role in creating or maintaining problem</a:t>
            </a:r>
            <a:endParaRPr/>
          </a:p>
          <a:p>
            <a:pPr marL="0" lvl="0" indent="0" algn="l" rtl="0">
              <a:spcBef>
                <a:spcPts val="0"/>
              </a:spcBef>
              <a:spcAft>
                <a:spcPts val="0"/>
              </a:spcAft>
              <a:buNone/>
            </a:pPr>
            <a:r>
              <a:rPr lang="en-US"/>
              <a:t>Historically litigation towards others: Ask about this on your intake</a:t>
            </a:r>
            <a:endParaRPr/>
          </a:p>
        </p:txBody>
      </p:sp>
      <p:sp>
        <p:nvSpPr>
          <p:cNvPr id="272" name="Google Shape;2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Parentifying children - burdening them with responsibilities or emotions that are not age appropriate</a:t>
            </a:r>
            <a:endParaRPr/>
          </a:p>
          <a:p>
            <a:pPr marL="0" lvl="0" indent="0" algn="l" rtl="0">
              <a:spcBef>
                <a:spcPts val="0"/>
              </a:spcBef>
              <a:spcAft>
                <a:spcPts val="0"/>
              </a:spcAft>
              <a:buNone/>
            </a:pPr>
            <a:endParaRPr/>
          </a:p>
          <a:p>
            <a:pPr marL="0" lvl="0" indent="0" algn="l" rtl="0">
              <a:spcBef>
                <a:spcPts val="0"/>
              </a:spcBef>
              <a:spcAft>
                <a:spcPts val="0"/>
              </a:spcAft>
              <a:buNone/>
            </a:pPr>
            <a:r>
              <a:rPr lang="en-US"/>
              <a:t>Parents may be checked out on the phone, busy with legal paperwork, having an affair</a:t>
            </a:r>
            <a:endParaRPr/>
          </a:p>
          <a:p>
            <a:pPr marL="0" lvl="0" indent="0" algn="l" rtl="0">
              <a:spcBef>
                <a:spcPts val="0"/>
              </a:spcBef>
              <a:spcAft>
                <a:spcPts val="0"/>
              </a:spcAft>
              <a:buNone/>
            </a:pPr>
            <a:endParaRPr/>
          </a:p>
          <a:p>
            <a:pPr marL="0" lvl="0" indent="0" algn="l" rtl="0">
              <a:spcBef>
                <a:spcPts val="0"/>
              </a:spcBef>
              <a:spcAft>
                <a:spcPts val="0"/>
              </a:spcAft>
              <a:buNone/>
            </a:pPr>
            <a:r>
              <a:rPr lang="en-US"/>
              <a:t>Abuse may be less obvious. Not listening to them, you are just a kid you have no say.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Here are some of the sxs that children of high conflict families may have:</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Trauma: Avoidant of school or 1 parent</a:t>
            </a: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Adolescents are more prone to have negative effects of divorce and most parents wait under the kids are older even though this is a vulnerable time for teens. They need rules and consistency especially.</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Identification: the kids become very angry, they most likely do this in your office </a:t>
            </a: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They act out with parents and siblings</a:t>
            </a: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Loyalty: they side with 1 parent as a way out of the conflict. Often hiding out in their room/basement/electronics. May go with more permissive parent. Especially complicated when 1 parent moves = relocation</a:t>
            </a: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Academic decline very prevalent</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0" i="0" u="none" strike="noStrike">
                <a:solidFill>
                  <a:srgbClr val="000000"/>
                </a:solidFill>
                <a:latin typeface="Arial"/>
                <a:ea typeface="Arial"/>
                <a:cs typeface="Arial"/>
                <a:sym typeface="Arial"/>
              </a:rPr>
              <a:t>   Separation/Individuation problems (clingy, transition difficulties; sleep disturbances; fears; poor concentration/school difficulties)</a:t>
            </a:r>
            <a:endParaRPr/>
          </a:p>
          <a:p>
            <a:pPr marL="0" lvl="0" indent="-76200" algn="l" rtl="0">
              <a:spcBef>
                <a:spcPts val="0"/>
              </a:spcBef>
              <a:spcAft>
                <a:spcPts val="0"/>
              </a:spcAft>
              <a:buClr>
                <a:srgbClr val="000000"/>
              </a:buClr>
              <a:buSzPts val="1200"/>
              <a:buFont typeface="Calibri"/>
              <a:buAutoNum type="arabicPeriod"/>
            </a:pPr>
            <a:r>
              <a:rPr lang="en-US" b="0" i="0" u="none" strike="noStrike">
                <a:solidFill>
                  <a:srgbClr val="000000"/>
                </a:solidFill>
                <a:latin typeface="Arial"/>
                <a:ea typeface="Arial"/>
                <a:cs typeface="Arial"/>
                <a:sym typeface="Arial"/>
              </a:rPr>
              <a:t>   Can have multiple losses like extended family, peers, school. Unpredictable access to one parent. </a:t>
            </a:r>
            <a:endParaRPr>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0" i="0" u="none" strike="noStrike">
                <a:solidFill>
                  <a:srgbClr val="000000"/>
                </a:solidFill>
                <a:latin typeface="Arial"/>
                <a:ea typeface="Arial"/>
                <a:cs typeface="Arial"/>
                <a:sym typeface="Arial"/>
              </a:rPr>
              <a:t> Defiant/oppositional, manipulating, attention seeking, spoiled</a:t>
            </a:r>
            <a:endParaRPr/>
          </a:p>
          <a:p>
            <a:pPr marL="0" lvl="0" indent="-76200" algn="l" rtl="0">
              <a:spcBef>
                <a:spcPts val="0"/>
              </a:spcBef>
              <a:spcAft>
                <a:spcPts val="0"/>
              </a:spcAft>
              <a:buClr>
                <a:srgbClr val="000000"/>
              </a:buClr>
              <a:buSzPts val="1200"/>
              <a:buFont typeface="Calibri"/>
              <a:buAutoNum type="arabicPeriod"/>
            </a:pPr>
            <a:r>
              <a:rPr lang="en-US" b="0" i="0" u="none" strike="noStrike">
                <a:solidFill>
                  <a:srgbClr val="000000"/>
                </a:solidFill>
                <a:latin typeface="Arial"/>
                <a:ea typeface="Arial"/>
                <a:cs typeface="Arial"/>
                <a:sym typeface="Arial"/>
              </a:rPr>
              <a:t>   Due to parents needs and anger, child’s needs get overlooked. Therefore, children can be pleasers, dependent, or may rebel typically in teen years.</a:t>
            </a:r>
            <a:endParaRPr/>
          </a:p>
          <a:p>
            <a:pPr marL="0" lvl="0" indent="-76200" algn="l" rtl="0">
              <a:spcBef>
                <a:spcPts val="0"/>
              </a:spcBef>
              <a:spcAft>
                <a:spcPts val="0"/>
              </a:spcAft>
              <a:buClr>
                <a:srgbClr val="000000"/>
              </a:buClr>
              <a:buSzPts val="1200"/>
              <a:buFont typeface="Calibri"/>
              <a:buAutoNum type="arabicPeriod"/>
            </a:pPr>
            <a:r>
              <a:rPr lang="en-US" b="0" i="0" u="none" strike="noStrike">
                <a:solidFill>
                  <a:srgbClr val="000000"/>
                </a:solidFill>
                <a:latin typeface="Arial"/>
                <a:ea typeface="Arial"/>
                <a:cs typeface="Arial"/>
                <a:sym typeface="Arial"/>
              </a:rPr>
              <a:t>   Acting out or splitting </a:t>
            </a:r>
            <a:endParaRPr/>
          </a:p>
          <a:p>
            <a:pPr marL="0" lvl="0" indent="-76200" algn="l" rtl="0">
              <a:spcBef>
                <a:spcPts val="0"/>
              </a:spcBef>
              <a:spcAft>
                <a:spcPts val="0"/>
              </a:spcAft>
              <a:buClr>
                <a:srgbClr val="000000"/>
              </a:buClr>
              <a:buSzPts val="1200"/>
              <a:buFont typeface="Calibri"/>
              <a:buAutoNum type="arabicPeriod"/>
            </a:pPr>
            <a:r>
              <a:rPr lang="en-US" b="0" i="0" u="none" strike="noStrike">
                <a:solidFill>
                  <a:srgbClr val="000000"/>
                </a:solidFill>
                <a:latin typeface="Arial"/>
                <a:ea typeface="Arial"/>
                <a:cs typeface="Arial"/>
                <a:sym typeface="Arial"/>
              </a:rPr>
              <a:t>   Transition/separation problems, missing other parent (excessive phone contact during other parents time), visitation refusal</a:t>
            </a:r>
            <a:endParaRPr/>
          </a:p>
          <a:p>
            <a:pPr marL="0" lvl="0" indent="0" algn="l" rtl="0">
              <a:spcBef>
                <a:spcPts val="0"/>
              </a:spcBef>
              <a:spcAft>
                <a:spcPts val="0"/>
              </a:spcAft>
              <a:buNone/>
            </a:pPr>
            <a:endParaRPr/>
          </a:p>
        </p:txBody>
      </p:sp>
      <p:sp>
        <p:nvSpPr>
          <p:cNvPr id="285" name="Google Shape;2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Historically research conducted with middle class, heterosexual, married</a:t>
            </a:r>
            <a:r>
              <a:rPr lang="en-US" sz="1800">
                <a:solidFill>
                  <a:srgbClr val="000000"/>
                </a:solidFill>
                <a:latin typeface="Arial"/>
                <a:ea typeface="Arial"/>
                <a:cs typeface="Arial"/>
                <a:sym typeface="Arial"/>
              </a:rPr>
              <a:t> </a:t>
            </a:r>
            <a:r>
              <a:rPr lang="en-US" sz="1800" b="0" i="0" u="none" strike="noStrike">
                <a:solidFill>
                  <a:srgbClr val="000000"/>
                </a:solidFill>
                <a:latin typeface="Arial"/>
                <a:ea typeface="Arial"/>
                <a:cs typeface="Arial"/>
                <a:sym typeface="Arial"/>
              </a:rPr>
              <a:t>parents</a:t>
            </a:r>
            <a:endParaRPr sz="1800">
              <a:solidFill>
                <a:srgbClr val="000000"/>
              </a:solidFill>
              <a:latin typeface="Arial"/>
              <a:ea typeface="Arial"/>
              <a:cs typeface="Arial"/>
              <a:sym typeface="Arial"/>
            </a:endParaRPr>
          </a:p>
          <a:p>
            <a:pPr marL="0" lvl="0" indent="0" algn="l" rtl="0">
              <a:spcBef>
                <a:spcPts val="0"/>
              </a:spcBef>
              <a:spcAft>
                <a:spcPts val="0"/>
              </a:spcAft>
              <a:buNone/>
            </a:pPr>
            <a:r>
              <a:rPr lang="en-US" sz="1800">
                <a:solidFill>
                  <a:srgbClr val="000000"/>
                </a:solidFill>
                <a:latin typeface="Arial"/>
                <a:ea typeface="Arial"/>
                <a:cs typeface="Arial"/>
                <a:sym typeface="Arial"/>
              </a:rPr>
              <a:t>In our practices many of us are seeing more </a:t>
            </a:r>
            <a:r>
              <a:rPr lang="en-US" sz="1800" b="0" i="0" u="none" strike="noStrike">
                <a:solidFill>
                  <a:srgbClr val="000000"/>
                </a:solidFill>
                <a:latin typeface="Arial"/>
                <a:ea typeface="Arial"/>
                <a:cs typeface="Arial"/>
                <a:sym typeface="Arial"/>
              </a:rPr>
              <a:t>never married</a:t>
            </a:r>
            <a:r>
              <a:rPr lang="en-US" sz="1800">
                <a:solidFill>
                  <a:srgbClr val="000000"/>
                </a:solidFill>
                <a:latin typeface="Arial"/>
                <a:ea typeface="Arial"/>
                <a:cs typeface="Arial"/>
                <a:sym typeface="Arial"/>
              </a:rPr>
              <a:t>, </a:t>
            </a:r>
            <a:r>
              <a:rPr lang="en-US" sz="1800" b="0" i="0" u="none" strike="noStrike">
                <a:solidFill>
                  <a:srgbClr val="000000"/>
                </a:solidFill>
                <a:latin typeface="Arial"/>
                <a:ea typeface="Arial"/>
                <a:cs typeface="Arial"/>
                <a:sym typeface="Arial"/>
              </a:rPr>
              <a:t>same sex, diverse couples.</a:t>
            </a: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800">
                <a:solidFill>
                  <a:srgbClr val="000000"/>
                </a:solidFill>
                <a:latin typeface="Arial"/>
                <a:ea typeface="Arial"/>
                <a:cs typeface="Arial"/>
                <a:sym typeface="Arial"/>
              </a:rPr>
              <a:t>Some of the newer research focuses on different family structures</a:t>
            </a:r>
            <a:endParaRPr sz="1800">
              <a:solidFill>
                <a:srgbClr val="000000"/>
              </a:solidFill>
              <a:latin typeface="Arial"/>
              <a:ea typeface="Arial"/>
              <a:cs typeface="Arial"/>
              <a:sym typeface="Arial"/>
            </a:endParaRPr>
          </a:p>
          <a:p>
            <a:pPr marL="0" lvl="0" indent="0" algn="l" rtl="0">
              <a:spcBef>
                <a:spcPts val="0"/>
              </a:spcBef>
              <a:spcAft>
                <a:spcPts val="0"/>
              </a:spcAft>
              <a:buNone/>
            </a:pPr>
            <a:r>
              <a:rPr lang="en-US" sz="1800">
                <a:solidFill>
                  <a:srgbClr val="000000"/>
                </a:solidFill>
                <a:latin typeface="Arial"/>
                <a:ea typeface="Arial"/>
                <a:cs typeface="Arial"/>
                <a:sym typeface="Arial"/>
              </a:rPr>
              <a:t>A summary finding across some of the studies is that fathers are more vulnerable to interparental discord than mothers</a:t>
            </a:r>
            <a:r>
              <a:rPr lang="en-US" sz="1800" b="0" i="0" u="none" strike="noStrike">
                <a:solidFill>
                  <a:srgbClr val="000000"/>
                </a:solidFill>
                <a:latin typeface="Arial"/>
                <a:ea typeface="Arial"/>
                <a:cs typeface="Arial"/>
                <a:sym typeface="Arial"/>
              </a:rPr>
              <a:t> </a:t>
            </a: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800">
                <a:solidFill>
                  <a:srgbClr val="000000"/>
                </a:solidFill>
                <a:latin typeface="Arial"/>
                <a:ea typeface="Arial"/>
                <a:cs typeface="Arial"/>
                <a:sym typeface="Arial"/>
              </a:rPr>
              <a:t>Fagan: 1 finding that more common among AA and Hispanic fathers is that they have more coparent relationships with relatives v. mothers so the implication is that we need to assess the term coparenting more broadly</a:t>
            </a:r>
            <a:endParaRPr sz="18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92" name="Google Shape;2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Implications for therapists when working with queer families who are in conflict/divorcing, in order to mitigate the special challenges, are to utilize an affirming stance about the sense of family (encourage positive and cohesive family interactions in supporting childrens adjustment)  and provide access and encouragement for positive outcomes to specialized services should they need them like ex: custody professionals  </a:t>
            </a:r>
            <a:endParaRPr/>
          </a:p>
        </p:txBody>
      </p:sp>
      <p:sp>
        <p:nvSpPr>
          <p:cNvPr id="298" name="Google Shape;2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grpSp>
        <p:nvGrpSpPr>
          <p:cNvPr id="27" name="Google Shape;27;p32"/>
          <p:cNvGrpSpPr/>
          <p:nvPr/>
        </p:nvGrpSpPr>
        <p:grpSpPr>
          <a:xfrm>
            <a:off x="0" y="0"/>
            <a:ext cx="12192000" cy="6858000"/>
            <a:chOff x="0" y="0"/>
            <a:chExt cx="12192000" cy="6858000"/>
          </a:xfrm>
        </p:grpSpPr>
        <p:sp>
          <p:nvSpPr>
            <p:cNvPr id="28" name="Google Shape;28;p3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3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2" name="Google Shape;32;p32"/>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2"/>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4"/>
        <p:cNvGrpSpPr/>
        <p:nvPr/>
      </p:nvGrpSpPr>
      <p:grpSpPr>
        <a:xfrm>
          <a:off x="0" y="0"/>
          <a:ext cx="0" cy="0"/>
          <a:chOff x="0" y="0"/>
          <a:chExt cx="0" cy="0"/>
        </a:xfrm>
      </p:grpSpPr>
      <p:grpSp>
        <p:nvGrpSpPr>
          <p:cNvPr id="125" name="Google Shape;125;p41"/>
          <p:cNvGrpSpPr/>
          <p:nvPr/>
        </p:nvGrpSpPr>
        <p:grpSpPr>
          <a:xfrm>
            <a:off x="0" y="0"/>
            <a:ext cx="12192000" cy="6858000"/>
            <a:chOff x="0" y="0"/>
            <a:chExt cx="12192000" cy="6858000"/>
          </a:xfrm>
        </p:grpSpPr>
        <p:sp>
          <p:nvSpPr>
            <p:cNvPr id="126" name="Google Shape;126;p4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4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41"/>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1"/>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37" name="Google Shape;137;p41"/>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8" name="Google Shape;138;p4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42"/>
        <p:cNvGrpSpPr/>
        <p:nvPr/>
      </p:nvGrpSpPr>
      <p:grpSpPr>
        <a:xfrm>
          <a:off x="0" y="0"/>
          <a:ext cx="0" cy="0"/>
          <a:chOff x="0" y="0"/>
          <a:chExt cx="0" cy="0"/>
        </a:xfrm>
      </p:grpSpPr>
      <p:grpSp>
        <p:nvGrpSpPr>
          <p:cNvPr id="143" name="Google Shape;143;p42"/>
          <p:cNvGrpSpPr/>
          <p:nvPr/>
        </p:nvGrpSpPr>
        <p:grpSpPr>
          <a:xfrm>
            <a:off x="0" y="0"/>
            <a:ext cx="12192000" cy="6858000"/>
            <a:chOff x="0" y="0"/>
            <a:chExt cx="12192000" cy="6858000"/>
          </a:xfrm>
        </p:grpSpPr>
        <p:sp>
          <p:nvSpPr>
            <p:cNvPr id="144" name="Google Shape;144;p4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4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42"/>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2"/>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5" name="Google Shape;155;p4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59"/>
        <p:cNvGrpSpPr/>
        <p:nvPr/>
      </p:nvGrpSpPr>
      <p:grpSpPr>
        <a:xfrm>
          <a:off x="0" y="0"/>
          <a:ext cx="0" cy="0"/>
          <a:chOff x="0" y="0"/>
          <a:chExt cx="0" cy="0"/>
        </a:xfrm>
      </p:grpSpPr>
      <p:grpSp>
        <p:nvGrpSpPr>
          <p:cNvPr id="160" name="Google Shape;160;p43"/>
          <p:cNvGrpSpPr/>
          <p:nvPr/>
        </p:nvGrpSpPr>
        <p:grpSpPr>
          <a:xfrm>
            <a:off x="0" y="0"/>
            <a:ext cx="12192000" cy="6858000"/>
            <a:chOff x="0" y="0"/>
            <a:chExt cx="12192000" cy="6858000"/>
          </a:xfrm>
        </p:grpSpPr>
        <p:sp>
          <p:nvSpPr>
            <p:cNvPr id="161" name="Google Shape;161;p4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4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43"/>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a:solidFill>
                  <a:srgbClr val="EE52A4"/>
                </a:solidFill>
                <a:latin typeface="Arial"/>
                <a:ea typeface="Arial"/>
                <a:cs typeface="Arial"/>
                <a:sym typeface="Arial"/>
              </a:rPr>
              <a:t>“</a:t>
            </a:r>
            <a:endParaRPr/>
          </a:p>
        </p:txBody>
      </p:sp>
      <p:sp>
        <p:nvSpPr>
          <p:cNvPr id="171" name="Google Shape;171;p43"/>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a:solidFill>
                  <a:srgbClr val="EE52A4"/>
                </a:solidFill>
                <a:latin typeface="Arial"/>
                <a:ea typeface="Arial"/>
                <a:cs typeface="Arial"/>
                <a:sym typeface="Arial"/>
              </a:rPr>
              <a:t>”</a:t>
            </a:r>
            <a:endParaRPr/>
          </a:p>
        </p:txBody>
      </p:sp>
      <p:sp>
        <p:nvSpPr>
          <p:cNvPr id="172" name="Google Shape;172;p43"/>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43"/>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4" name="Google Shape;174;p43"/>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5" name="Google Shape;175;p4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79"/>
        <p:cNvGrpSpPr/>
        <p:nvPr/>
      </p:nvGrpSpPr>
      <p:grpSpPr>
        <a:xfrm>
          <a:off x="0" y="0"/>
          <a:ext cx="0" cy="0"/>
          <a:chOff x="0" y="0"/>
          <a:chExt cx="0" cy="0"/>
        </a:xfrm>
      </p:grpSpPr>
      <p:grpSp>
        <p:nvGrpSpPr>
          <p:cNvPr id="180" name="Google Shape;180;p44"/>
          <p:cNvGrpSpPr/>
          <p:nvPr/>
        </p:nvGrpSpPr>
        <p:grpSpPr>
          <a:xfrm>
            <a:off x="0" y="0"/>
            <a:ext cx="12192000" cy="6858000"/>
            <a:chOff x="0" y="0"/>
            <a:chExt cx="12192000" cy="6858000"/>
          </a:xfrm>
        </p:grpSpPr>
        <p:sp>
          <p:nvSpPr>
            <p:cNvPr id="181" name="Google Shape;181;p4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4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44"/>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4"/>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4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6"/>
        <p:cNvGrpSpPr/>
        <p:nvPr/>
      </p:nvGrpSpPr>
      <p:grpSpPr>
        <a:xfrm>
          <a:off x="0" y="0"/>
          <a:ext cx="0" cy="0"/>
          <a:chOff x="0" y="0"/>
          <a:chExt cx="0" cy="0"/>
        </a:xfrm>
      </p:grpSpPr>
      <p:sp>
        <p:nvSpPr>
          <p:cNvPr id="197" name="Google Shape;197;p4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5"/>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45"/>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0" name="Google Shape;200;p45"/>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45"/>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2" name="Google Shape;202;p45"/>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3" name="Google Shape;203;p45"/>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4" name="Google Shape;204;p45"/>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45"/>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4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46"/>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6"/>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2" name="Google Shape;212;p46"/>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3" name="Google Shape;213;p46"/>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4" name="Google Shape;214;p46"/>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5" name="Google Shape;215;p46"/>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6" name="Google Shape;216;p46"/>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7" name="Google Shape;217;p46"/>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8" name="Google Shape;218;p46"/>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9" name="Google Shape;219;p46"/>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0" name="Google Shape;220;p46"/>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46"/>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4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6"/>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47"/>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7"/>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8" name="Google Shape;228;p47"/>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4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grpSp>
        <p:nvGrpSpPr>
          <p:cNvPr id="232" name="Google Shape;232;p48"/>
          <p:cNvGrpSpPr/>
          <p:nvPr/>
        </p:nvGrpSpPr>
        <p:grpSpPr>
          <a:xfrm>
            <a:off x="0" y="0"/>
            <a:ext cx="12192000" cy="6858000"/>
            <a:chOff x="0" y="0"/>
            <a:chExt cx="12192000" cy="6858000"/>
          </a:xfrm>
        </p:grpSpPr>
        <p:sp>
          <p:nvSpPr>
            <p:cNvPr id="233" name="Google Shape;233;p4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4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48"/>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8"/>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5" name="Google Shape;245;p48"/>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 name="Google Shape;39;p3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34"/>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3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grpSp>
        <p:nvGrpSpPr>
          <p:cNvPr id="55" name="Google Shape;55;p36"/>
          <p:cNvGrpSpPr/>
          <p:nvPr/>
        </p:nvGrpSpPr>
        <p:grpSpPr>
          <a:xfrm>
            <a:off x="0" y="0"/>
            <a:ext cx="12192000" cy="6858000"/>
            <a:chOff x="0" y="0"/>
            <a:chExt cx="12192000" cy="6858000"/>
          </a:xfrm>
        </p:grpSpPr>
        <p:sp>
          <p:nvSpPr>
            <p:cNvPr id="56" name="Google Shape;56;p3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6"/>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6"/>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4" name="Google Shape;64;p36"/>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6" name="Google Shape;66;p36"/>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8" name="Google Shape;68;p3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7"/>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5" name="Google Shape;75;p37"/>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6" name="Google Shape;76;p37"/>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7" name="Google Shape;77;p37"/>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8" name="Google Shape;78;p3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39"/>
          <p:cNvGrpSpPr/>
          <p:nvPr/>
        </p:nvGrpSpPr>
        <p:grpSpPr>
          <a:xfrm>
            <a:off x="0" y="0"/>
            <a:ext cx="12192000" cy="6858000"/>
            <a:chOff x="0" y="0"/>
            <a:chExt cx="12192000" cy="6858000"/>
          </a:xfrm>
        </p:grpSpPr>
        <p:sp>
          <p:nvSpPr>
            <p:cNvPr id="88" name="Google Shape;88;p3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9"/>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9"/>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9"/>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3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39"/>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9"/>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0" name="Google Shape;100;p39"/>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3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grpSp>
        <p:nvGrpSpPr>
          <p:cNvPr id="106" name="Google Shape;106;p40"/>
          <p:cNvGrpSpPr/>
          <p:nvPr/>
        </p:nvGrpSpPr>
        <p:grpSpPr>
          <a:xfrm>
            <a:off x="0" y="0"/>
            <a:ext cx="12192000" cy="6858000"/>
            <a:chOff x="0" y="0"/>
            <a:chExt cx="12192000" cy="6858000"/>
          </a:xfrm>
        </p:grpSpPr>
        <p:sp>
          <p:nvSpPr>
            <p:cNvPr id="107" name="Google Shape;107;p4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4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40"/>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0"/>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40"/>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4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EDF8"/>
            </a:gs>
            <a:gs pos="5000">
              <a:srgbClr val="FFEDF8"/>
            </a:gs>
            <a:gs pos="74000">
              <a:srgbClr val="F37BBA"/>
            </a:gs>
            <a:gs pos="83000">
              <a:srgbClr val="F37BBA"/>
            </a:gs>
            <a:gs pos="100000">
              <a:srgbClr val="F6A8D1"/>
            </a:gs>
          </a:gsLst>
          <a:lin ang="5400000" scaled="0"/>
        </a:gradFill>
        <a:effectLst/>
      </p:bgPr>
    </p:bg>
    <p:spTree>
      <p:nvGrpSpPr>
        <p:cNvPr id="1" name="Shape 9"/>
        <p:cNvGrpSpPr/>
        <p:nvPr/>
      </p:nvGrpSpPr>
      <p:grpSpPr>
        <a:xfrm>
          <a:off x="0" y="0"/>
          <a:ext cx="0" cy="0"/>
          <a:chOff x="0" y="0"/>
          <a:chExt cx="0" cy="0"/>
        </a:xfrm>
      </p:grpSpPr>
      <p:grpSp>
        <p:nvGrpSpPr>
          <p:cNvPr id="10" name="Google Shape;10;p31"/>
          <p:cNvGrpSpPr/>
          <p:nvPr/>
        </p:nvGrpSpPr>
        <p:grpSpPr>
          <a:xfrm>
            <a:off x="0" y="0"/>
            <a:ext cx="12192000" cy="6858000"/>
            <a:chOff x="0" y="0"/>
            <a:chExt cx="12192000" cy="6858000"/>
          </a:xfrm>
        </p:grpSpPr>
        <p:sp>
          <p:nvSpPr>
            <p:cNvPr id="11" name="Google Shape;11;p31"/>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3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3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1"/>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
          <p:cNvSpPr txBox="1">
            <a:spLocks noGrp="1"/>
          </p:cNvSpPr>
          <p:nvPr>
            <p:ph type="ctrTitle"/>
          </p:nvPr>
        </p:nvSpPr>
        <p:spPr>
          <a:xfrm>
            <a:off x="1154954" y="211303"/>
            <a:ext cx="9817846" cy="267764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2"/>
              </a:buClr>
              <a:buSzPts val="4000"/>
              <a:buFont typeface="Century Gothic"/>
              <a:buNone/>
            </a:pPr>
            <a:r>
              <a:rPr lang="en-US" sz="4000"/>
              <a:t>Paradigm Shift:</a:t>
            </a:r>
            <a:br>
              <a:rPr lang="en-US" sz="4000"/>
            </a:br>
            <a:r>
              <a:rPr lang="en-US" sz="4000"/>
              <a:t>Treating Parents Embroiled in Conflict</a:t>
            </a:r>
            <a:endParaRPr/>
          </a:p>
        </p:txBody>
      </p:sp>
      <p:sp>
        <p:nvSpPr>
          <p:cNvPr id="254" name="Google Shape;254;p1"/>
          <p:cNvSpPr txBox="1">
            <a:spLocks noGrp="1"/>
          </p:cNvSpPr>
          <p:nvPr>
            <p:ph type="subTitle" idx="1"/>
          </p:nvPr>
        </p:nvSpPr>
        <p:spPr>
          <a:xfrm>
            <a:off x="827903" y="3996250"/>
            <a:ext cx="10429102" cy="191028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SzPct val="79999"/>
              <a:buNone/>
            </a:pPr>
            <a:r>
              <a:rPr lang="en-US">
                <a:solidFill>
                  <a:schemeClr val="lt1"/>
                </a:solidFill>
              </a:rPr>
              <a:t>         SHARON RYAN MONTGOMERY, PSY.D. 		</a:t>
            </a:r>
            <a:endParaRPr/>
          </a:p>
          <a:p>
            <a:pPr marL="0" lvl="0" indent="0" algn="ctr" rtl="0">
              <a:spcBef>
                <a:spcPts val="1000"/>
              </a:spcBef>
              <a:spcAft>
                <a:spcPts val="0"/>
              </a:spcAft>
              <a:buSzPct val="79999"/>
              <a:buNone/>
            </a:pPr>
            <a:r>
              <a:rPr lang="en-US">
                <a:solidFill>
                  <a:schemeClr val="lt1"/>
                </a:solidFill>
              </a:rPr>
              <a:t>TAMSEN THORPE, PH.D.</a:t>
            </a:r>
            <a:endParaRPr/>
          </a:p>
          <a:p>
            <a:pPr marL="0" lvl="0" indent="0" algn="ctr" rtl="0">
              <a:spcBef>
                <a:spcPts val="1000"/>
              </a:spcBef>
              <a:spcAft>
                <a:spcPts val="0"/>
              </a:spcAft>
              <a:buSzPct val="79999"/>
              <a:buNone/>
            </a:pPr>
            <a:endParaRPr/>
          </a:p>
          <a:p>
            <a:pPr marL="0" lvl="0" indent="0" algn="l" rtl="0">
              <a:spcBef>
                <a:spcPts val="1000"/>
              </a:spcBef>
              <a:spcAft>
                <a:spcPts val="0"/>
              </a:spcAft>
              <a:buSzPct val="79999"/>
              <a:buNone/>
            </a:pPr>
            <a:endParaRPr/>
          </a:p>
          <a:p>
            <a:pPr marL="0" lvl="0" indent="0" algn="ctr" rtl="0">
              <a:spcBef>
                <a:spcPts val="0"/>
              </a:spcBef>
              <a:spcAft>
                <a:spcPts val="0"/>
              </a:spcAft>
              <a:buSzPct val="79999"/>
              <a:buNone/>
            </a:pPr>
            <a:r>
              <a:rPr lang="en-US" sz="2600" b="1" u="none" strike="noStrike">
                <a:latin typeface="Lato"/>
                <a:ea typeface="Lato"/>
                <a:cs typeface="Lato"/>
                <a:sym typeface="Lato"/>
              </a:rPr>
              <a:t>MORRIS COUNTY PSYCHOLOGICAL ASSOCIATION</a:t>
            </a:r>
            <a:endParaRPr sz="2600" b="1"/>
          </a:p>
          <a:p>
            <a:pPr marL="0" lvl="0" indent="0" algn="ctr" rtl="0">
              <a:spcBef>
                <a:spcPts val="0"/>
              </a:spcBef>
              <a:spcAft>
                <a:spcPts val="0"/>
              </a:spcAft>
              <a:buSzPct val="80000"/>
              <a:buNone/>
            </a:pPr>
            <a:r>
              <a:rPr lang="en-US" sz="2200" b="0" i="0" u="none" strike="noStrike">
                <a:latin typeface="Lato"/>
                <a:ea typeface="Lato"/>
                <a:cs typeface="Lato"/>
                <a:sym typeface="Lato"/>
              </a:rPr>
              <a:t>NOV 10, 2021</a:t>
            </a:r>
            <a:endParaRPr sz="2200" b="0"/>
          </a:p>
          <a:p>
            <a:pPr marL="0" lvl="0" indent="0" algn="l" rtl="0">
              <a:spcBef>
                <a:spcPts val="1000"/>
              </a:spcBef>
              <a:spcAft>
                <a:spcPts val="0"/>
              </a:spcAft>
              <a:buSzPct val="79999"/>
              <a:buNone/>
            </a:pPr>
            <a:endParaRPr/>
          </a:p>
          <a:p>
            <a:pPr marL="0" lvl="0" indent="0" algn="l" rtl="0">
              <a:spcBef>
                <a:spcPts val="1000"/>
              </a:spcBef>
              <a:spcAft>
                <a:spcPts val="0"/>
              </a:spcAft>
              <a:buSzPct val="79999"/>
              <a:buNone/>
            </a:pPr>
            <a:endParaRPr/>
          </a:p>
          <a:p>
            <a:pPr marL="0" lvl="0" indent="0" algn="l" rtl="0">
              <a:spcBef>
                <a:spcPts val="1000"/>
              </a:spcBef>
              <a:spcAft>
                <a:spcPts val="0"/>
              </a:spcAft>
              <a:buSzPct val="79999"/>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title"/>
          </p:nvPr>
        </p:nvSpPr>
        <p:spPr>
          <a:xfrm>
            <a:off x="2387406" y="107305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Causes of Personality Disorders</a:t>
            </a:r>
            <a:endParaRPr/>
          </a:p>
        </p:txBody>
      </p:sp>
      <p:sp>
        <p:nvSpPr>
          <p:cNvPr id="313" name="Google Shape;313;p10"/>
          <p:cNvSpPr txBox="1">
            <a:spLocks noGrp="1"/>
          </p:cNvSpPr>
          <p:nvPr>
            <p:ph type="body" idx="1"/>
          </p:nvPr>
        </p:nvSpPr>
        <p:spPr>
          <a:xfrm>
            <a:off x="1083649" y="2866439"/>
            <a:ext cx="10266841"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Biological factors, such as genetic tendencies and temperament at birth</a:t>
            </a:r>
            <a:endParaRPr/>
          </a:p>
          <a:p>
            <a:pPr marL="342900" lvl="0" indent="-342900" algn="l" rtl="0">
              <a:spcBef>
                <a:spcPts val="1000"/>
              </a:spcBef>
              <a:spcAft>
                <a:spcPts val="0"/>
              </a:spcAft>
              <a:buSzPts val="1440"/>
              <a:buChar char="►"/>
            </a:pPr>
            <a:r>
              <a:rPr lang="en-US"/>
              <a:t>Early childhood factors, such as early parenting attachment disruptions, child abuse or other trauma before age 5</a:t>
            </a:r>
            <a:endParaRPr/>
          </a:p>
          <a:p>
            <a:pPr marL="342900" lvl="0" indent="-342900" algn="l" rtl="0">
              <a:spcBef>
                <a:spcPts val="1000"/>
              </a:spcBef>
              <a:spcAft>
                <a:spcPts val="0"/>
              </a:spcAft>
              <a:buSzPts val="1440"/>
              <a:buChar char="►"/>
            </a:pPr>
            <a:r>
              <a:rPr lang="en-US"/>
              <a:t>Social learning – </a:t>
            </a:r>
            <a:endParaRPr/>
          </a:p>
          <a:p>
            <a:pPr marL="742950" lvl="1" indent="-285750" algn="l" rtl="0">
              <a:spcBef>
                <a:spcPts val="1000"/>
              </a:spcBef>
              <a:spcAft>
                <a:spcPts val="0"/>
              </a:spcAft>
              <a:buSzPts val="1280"/>
              <a:buFont typeface="Noto Sans Symbols"/>
              <a:buChar char="⮚"/>
            </a:pPr>
            <a:r>
              <a:rPr lang="en-US"/>
              <a:t>“Invalidating environments” child being ignored for positive behaviors but getting attention for mood swings and extreme emotions</a:t>
            </a:r>
            <a:endParaRPr/>
          </a:p>
          <a:p>
            <a:pPr marL="742950" lvl="1" indent="-285750" algn="l" rtl="0">
              <a:spcBef>
                <a:spcPts val="1000"/>
              </a:spcBef>
              <a:spcAft>
                <a:spcPts val="0"/>
              </a:spcAft>
              <a:buSzPts val="1280"/>
              <a:buFont typeface="Noto Sans Symbols"/>
              <a:buChar char="⮚"/>
            </a:pPr>
            <a:r>
              <a:rPr lang="en-US"/>
              <a:t>Family and community tolerance of bad behavior</a:t>
            </a:r>
            <a:endParaRPr/>
          </a:p>
          <a:p>
            <a:pPr marL="742950" lvl="1" indent="-285750" algn="l" rtl="0">
              <a:spcBef>
                <a:spcPts val="1000"/>
              </a:spcBef>
              <a:spcAft>
                <a:spcPts val="0"/>
              </a:spcAft>
              <a:buSzPts val="1280"/>
              <a:buFont typeface="Noto Sans Symbols"/>
              <a:buChar char="⮚"/>
            </a:pPr>
            <a:r>
              <a:rPr lang="en-US"/>
              <a:t>Role models with personality disorders</a:t>
            </a:r>
            <a:endParaRPr/>
          </a:p>
          <a:p>
            <a:pPr marL="342900" lvl="0" indent="-342900" algn="l" rtl="0">
              <a:spcBef>
                <a:spcPts val="1000"/>
              </a:spcBef>
              <a:spcAft>
                <a:spcPts val="0"/>
              </a:spcAft>
              <a:buSzPts val="1440"/>
              <a:buChar char="►"/>
            </a:pPr>
            <a:r>
              <a:rPr lang="en-US"/>
              <a:t>Larger Culture - learn to get attention and rewards for drama, mood swings, narcissism and violence</a:t>
            </a:r>
            <a:endParaRPr/>
          </a:p>
          <a:p>
            <a:pPr marL="342900" lvl="0" indent="-251459" algn="l" rtl="0">
              <a:spcBef>
                <a:spcPts val="1000"/>
              </a:spcBef>
              <a:spcAft>
                <a:spcPts val="0"/>
              </a:spcAft>
              <a:buSzPts val="144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1"/>
          <p:cNvSpPr txBox="1">
            <a:spLocks noGrp="1"/>
          </p:cNvSpPr>
          <p:nvPr>
            <p:ph type="title"/>
          </p:nvPr>
        </p:nvSpPr>
        <p:spPr>
          <a:xfrm>
            <a:off x="1463065" y="1043241"/>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2"/>
              </a:buClr>
              <a:buSzPct val="100000"/>
              <a:buFont typeface="Century Gothic"/>
              <a:buNone/>
            </a:pPr>
            <a:br>
              <a:rPr lang="en-US"/>
            </a:br>
            <a:r>
              <a:rPr lang="en-US"/>
              <a:t>          Core Issues of Personality Disorders </a:t>
            </a:r>
            <a:br>
              <a:rPr lang="en-US"/>
            </a:br>
            <a:endParaRPr/>
          </a:p>
        </p:txBody>
      </p:sp>
      <p:sp>
        <p:nvSpPr>
          <p:cNvPr id="320" name="Google Shape;320;p11"/>
          <p:cNvSpPr txBox="1">
            <a:spLocks noGrp="1"/>
          </p:cNvSpPr>
          <p:nvPr>
            <p:ph type="body" idx="1"/>
          </p:nvPr>
        </p:nvSpPr>
        <p:spPr>
          <a:xfrm>
            <a:off x="2576248" y="2673073"/>
            <a:ext cx="8825659"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a:p>
            <a:pPr marL="0" lvl="0" indent="0" algn="l" rtl="0">
              <a:spcBef>
                <a:spcPts val="1000"/>
              </a:spcBef>
              <a:spcAft>
                <a:spcPts val="0"/>
              </a:spcAft>
              <a:buSzPts val="1600"/>
              <a:buNone/>
            </a:pPr>
            <a:r>
              <a:rPr lang="en-US" sz="2000" u="sng"/>
              <a:t>Lack of Self-Awareness</a:t>
            </a:r>
            <a:r>
              <a:rPr lang="en-US" u="sng"/>
              <a:t> </a:t>
            </a:r>
            <a:r>
              <a:rPr lang="en-US"/>
              <a:t> </a:t>
            </a:r>
            <a:br>
              <a:rPr lang="en-US"/>
            </a:br>
            <a:endParaRPr/>
          </a:p>
          <a:p>
            <a:pPr marL="742950" lvl="1" indent="-285750" algn="l" rtl="0">
              <a:spcBef>
                <a:spcPts val="1000"/>
              </a:spcBef>
              <a:spcAft>
                <a:spcPts val="0"/>
              </a:spcAft>
              <a:buSzPts val="1440"/>
              <a:buChar char="►"/>
            </a:pPr>
            <a:r>
              <a:rPr lang="en-US" sz="1800"/>
              <a:t>Of why they are the way they are</a:t>
            </a:r>
            <a:endParaRPr/>
          </a:p>
          <a:p>
            <a:pPr marL="742950" lvl="1" indent="-285750" algn="l" rtl="0">
              <a:spcBef>
                <a:spcPts val="1000"/>
              </a:spcBef>
              <a:spcAft>
                <a:spcPts val="0"/>
              </a:spcAft>
              <a:buSzPts val="1440"/>
              <a:buChar char="►"/>
            </a:pPr>
            <a:r>
              <a:rPr lang="en-US" sz="1800"/>
              <a:t>How they contribute to own problems</a:t>
            </a:r>
            <a:endParaRPr/>
          </a:p>
          <a:p>
            <a:pPr marL="742950" lvl="1" indent="-285750" algn="l" rtl="0">
              <a:spcBef>
                <a:spcPts val="1000"/>
              </a:spcBef>
              <a:spcAft>
                <a:spcPts val="0"/>
              </a:spcAft>
              <a:buSzPts val="1440"/>
              <a:buChar char="►"/>
            </a:pPr>
            <a:r>
              <a:rPr lang="en-US" sz="1800"/>
              <a:t>How to change</a:t>
            </a:r>
            <a:endParaRPr/>
          </a:p>
          <a:p>
            <a:pPr marL="0" lvl="0" indent="0" algn="l" rtl="0">
              <a:lnSpc>
                <a:spcPct val="100000"/>
              </a:lnSpc>
              <a:spcBef>
                <a:spcPts val="1000"/>
              </a:spcBef>
              <a:spcAft>
                <a:spcPts val="0"/>
              </a:spcAft>
              <a:buSzPts val="1440"/>
              <a:buNone/>
            </a:pPr>
            <a:r>
              <a:rPr lang="en-US"/>
              <a:t>              </a:t>
            </a:r>
            <a:endParaRPr/>
          </a:p>
          <a:p>
            <a:pPr marL="0" lvl="0" indent="0" algn="l" rtl="0">
              <a:lnSpc>
                <a:spcPct val="100000"/>
              </a:lnSpc>
              <a:spcBef>
                <a:spcPts val="1000"/>
              </a:spcBef>
              <a:spcAft>
                <a:spcPts val="0"/>
              </a:spcAft>
              <a:buSzPts val="1440"/>
              <a:buNone/>
            </a:pPr>
            <a:r>
              <a:rPr lang="en-US"/>
              <a:t>		</a:t>
            </a:r>
            <a:r>
              <a:rPr lang="en-US" sz="1400" b="1"/>
              <a:t>-- Aaron Beck (1990), </a:t>
            </a:r>
            <a:r>
              <a:rPr lang="en-US" sz="1400" b="1" i="1"/>
              <a:t>Cognitive Therapy of Personality Disorders</a:t>
            </a:r>
            <a:endParaRPr/>
          </a:p>
          <a:p>
            <a:pPr marL="742950" lvl="1" indent="-194309" algn="l" rtl="0">
              <a:lnSpc>
                <a:spcPct val="100000"/>
              </a:lnSpc>
              <a:spcBef>
                <a:spcPts val="1000"/>
              </a:spcBef>
              <a:spcAft>
                <a:spcPts val="0"/>
              </a:spcAft>
              <a:buSzPts val="1440"/>
              <a:buNone/>
            </a:pPr>
            <a:endParaRPr sz="1800"/>
          </a:p>
          <a:p>
            <a:pPr marL="342900" lvl="0" indent="-251459" algn="l" rtl="0">
              <a:spcBef>
                <a:spcPts val="1000"/>
              </a:spcBef>
              <a:spcAft>
                <a:spcPts val="0"/>
              </a:spcAft>
              <a:buSzPts val="144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title"/>
          </p:nvPr>
        </p:nvSpPr>
        <p:spPr>
          <a:xfrm>
            <a:off x="2258196" y="1082997"/>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2"/>
              </a:buClr>
              <a:buSzPct val="100000"/>
              <a:buFont typeface="Century Gothic"/>
              <a:buNone/>
            </a:pPr>
            <a:br>
              <a:rPr lang="en-US"/>
            </a:br>
            <a:r>
              <a:rPr lang="en-US"/>
              <a:t>Core Issues of Personality Disorders </a:t>
            </a:r>
            <a:br>
              <a:rPr lang="en-US"/>
            </a:br>
            <a:endParaRPr/>
          </a:p>
        </p:txBody>
      </p:sp>
      <p:sp>
        <p:nvSpPr>
          <p:cNvPr id="327" name="Google Shape;327;p12"/>
          <p:cNvSpPr txBox="1">
            <a:spLocks noGrp="1"/>
          </p:cNvSpPr>
          <p:nvPr>
            <p:ph type="body" idx="1"/>
          </p:nvPr>
        </p:nvSpPr>
        <p:spPr>
          <a:xfrm>
            <a:off x="1192978" y="2936017"/>
            <a:ext cx="10246959" cy="42062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000" u="sng"/>
              <a:t>Lack of Adaptation</a:t>
            </a:r>
            <a:endParaRPr/>
          </a:p>
          <a:p>
            <a:pPr marL="742950" lvl="1" indent="-204469" algn="l" rtl="0">
              <a:spcBef>
                <a:spcPts val="1000"/>
              </a:spcBef>
              <a:spcAft>
                <a:spcPts val="0"/>
              </a:spcAft>
              <a:buSzPts val="1280"/>
              <a:buNone/>
            </a:pPr>
            <a:endParaRPr/>
          </a:p>
          <a:p>
            <a:pPr marL="742950" lvl="1" indent="-285750" algn="l" rtl="0">
              <a:spcBef>
                <a:spcPts val="1000"/>
              </a:spcBef>
              <a:spcAft>
                <a:spcPts val="0"/>
              </a:spcAft>
              <a:buSzPts val="1440"/>
              <a:buChar char="►"/>
            </a:pPr>
            <a:r>
              <a:rPr lang="en-US" sz="1800"/>
              <a:t>Behavior becomes rigidly patterned causing significant social impairment</a:t>
            </a:r>
            <a:endParaRPr/>
          </a:p>
          <a:p>
            <a:pPr marL="742950" lvl="1" indent="-285750" algn="l" rtl="0">
              <a:spcBef>
                <a:spcPts val="1000"/>
              </a:spcBef>
              <a:spcAft>
                <a:spcPts val="0"/>
              </a:spcAft>
              <a:buSzPts val="1440"/>
              <a:buChar char="►"/>
            </a:pPr>
            <a:r>
              <a:rPr lang="en-US" sz="1800"/>
              <a:t>This leads to significant internal distress.</a:t>
            </a:r>
            <a:endParaRPr/>
          </a:p>
          <a:p>
            <a:pPr marL="742950" lvl="1" indent="-285750" algn="l" rtl="0">
              <a:spcBef>
                <a:spcPts val="1000"/>
              </a:spcBef>
              <a:spcAft>
                <a:spcPts val="0"/>
              </a:spcAft>
              <a:buSzPts val="1440"/>
              <a:buChar char="►"/>
            </a:pPr>
            <a:r>
              <a:rPr lang="en-US" sz="1800"/>
              <a:t>The rigid behavior “evokes” responses in others which “validate”  inflexible beliefs</a:t>
            </a:r>
            <a:endParaRPr/>
          </a:p>
          <a:p>
            <a:pPr marL="342900" lvl="0" indent="-251459" algn="l" rtl="0">
              <a:spcBef>
                <a:spcPts val="1000"/>
              </a:spcBef>
              <a:spcAft>
                <a:spcPts val="0"/>
              </a:spcAft>
              <a:buSzPts val="1440"/>
              <a:buNone/>
            </a:pPr>
            <a:endParaRPr/>
          </a:p>
          <a:p>
            <a:pPr marL="0" lvl="0" indent="0" algn="l" rtl="0">
              <a:spcBef>
                <a:spcPts val="1000"/>
              </a:spcBef>
              <a:spcAft>
                <a:spcPts val="0"/>
              </a:spcAft>
              <a:buSzPts val="1600"/>
              <a:buNone/>
            </a:pPr>
            <a:r>
              <a:rPr lang="en-US" sz="2000"/>
              <a:t>		     		 </a:t>
            </a:r>
            <a:r>
              <a:rPr lang="en-US" sz="1400"/>
              <a:t>-- </a:t>
            </a:r>
            <a:r>
              <a:rPr lang="en-US" sz="1400" b="1"/>
              <a:t>Efrain Bleiberg (2001), </a:t>
            </a:r>
            <a:r>
              <a:rPr lang="en-US" sz="1400" b="1" i="1"/>
              <a:t> Treating Personality Disorders in Children and Adolescents</a:t>
            </a:r>
            <a:endParaRPr/>
          </a:p>
          <a:p>
            <a:pPr marL="342900" lvl="0" indent="-241300" algn="l" rtl="0">
              <a:spcBef>
                <a:spcPts val="1000"/>
              </a:spcBef>
              <a:spcAft>
                <a:spcPts val="0"/>
              </a:spcAft>
              <a:buSzPts val="1600"/>
              <a:buNone/>
            </a:pPr>
            <a:endParaRPr sz="2000"/>
          </a:p>
          <a:p>
            <a:pPr marL="342900" lvl="0" indent="-251459" algn="l" rtl="0">
              <a:spcBef>
                <a:spcPts val="1000"/>
              </a:spcBef>
              <a:spcAft>
                <a:spcPts val="0"/>
              </a:spcAft>
              <a:buSzPts val="144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13"/>
          <p:cNvPicPr preferRelativeResize="0"/>
          <p:nvPr/>
        </p:nvPicPr>
        <p:blipFill rotWithShape="1">
          <a:blip r:embed="rId3">
            <a:alphaModFix/>
          </a:blip>
          <a:srcRect/>
          <a:stretch/>
        </p:blipFill>
        <p:spPr>
          <a:xfrm>
            <a:off x="0" y="-1"/>
            <a:ext cx="12191999"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title"/>
          </p:nvPr>
        </p:nvSpPr>
        <p:spPr>
          <a:xfrm>
            <a:off x="2794910" y="983607"/>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Borderline Personality Types</a:t>
            </a:r>
            <a:endParaRPr/>
          </a:p>
        </p:txBody>
      </p:sp>
      <p:sp>
        <p:nvSpPr>
          <p:cNvPr id="338" name="Google Shape;338;p14"/>
          <p:cNvSpPr txBox="1">
            <a:spLocks noGrp="1"/>
          </p:cNvSpPr>
          <p:nvPr>
            <p:ph type="body" idx="1"/>
          </p:nvPr>
        </p:nvSpPr>
        <p:spPr>
          <a:xfrm>
            <a:off x="1868841" y="2890353"/>
            <a:ext cx="9784080" cy="42062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80"/>
              <a:buNone/>
            </a:pPr>
            <a:r>
              <a:rPr lang="en-US" sz="2600"/>
              <a:t>“Love you, Hate You”</a:t>
            </a:r>
            <a:endParaRPr/>
          </a:p>
          <a:p>
            <a:pPr marL="742950" lvl="1" indent="-285750" algn="l" rtl="0">
              <a:spcBef>
                <a:spcPts val="1000"/>
              </a:spcBef>
              <a:spcAft>
                <a:spcPts val="0"/>
              </a:spcAft>
              <a:buSzPts val="1920"/>
              <a:buChar char="►"/>
            </a:pPr>
            <a:r>
              <a:rPr lang="en-US" sz="2400"/>
              <a:t>Fear of abandonment - clinging &amp; manipulation</a:t>
            </a:r>
            <a:endParaRPr/>
          </a:p>
          <a:p>
            <a:pPr marL="742950" lvl="1" indent="-285750" algn="l" rtl="0">
              <a:spcBef>
                <a:spcPts val="1000"/>
              </a:spcBef>
              <a:spcAft>
                <a:spcPts val="0"/>
              </a:spcAft>
              <a:buSzPts val="1920"/>
              <a:buChar char="►"/>
            </a:pPr>
            <a:r>
              <a:rPr lang="en-US" sz="2400"/>
              <a:t>Seeks revenge and vindication</a:t>
            </a:r>
            <a:endParaRPr/>
          </a:p>
          <a:p>
            <a:pPr marL="742950" lvl="1" indent="-285750" algn="l" rtl="0">
              <a:spcBef>
                <a:spcPts val="1000"/>
              </a:spcBef>
              <a:spcAft>
                <a:spcPts val="0"/>
              </a:spcAft>
              <a:buSzPts val="1920"/>
              <a:buChar char="►"/>
            </a:pPr>
            <a:r>
              <a:rPr lang="en-US" sz="2400"/>
              <a:t>Dramatic mood swings</a:t>
            </a:r>
            <a:endParaRPr/>
          </a:p>
          <a:p>
            <a:pPr marL="742950" lvl="1" indent="-285750" algn="l" rtl="0">
              <a:spcBef>
                <a:spcPts val="1000"/>
              </a:spcBef>
              <a:spcAft>
                <a:spcPts val="0"/>
              </a:spcAft>
              <a:buSzPts val="1920"/>
              <a:buChar char="►"/>
            </a:pPr>
            <a:r>
              <a:rPr lang="en-US" sz="2400"/>
              <a:t>Sudden and intense anger, out of proportion</a:t>
            </a:r>
            <a:endParaRPr/>
          </a:p>
          <a:p>
            <a:pPr marL="742950" lvl="1" indent="-285750" algn="l" rtl="0">
              <a:spcBef>
                <a:spcPts val="1000"/>
              </a:spcBef>
              <a:spcAft>
                <a:spcPts val="0"/>
              </a:spcAft>
              <a:buSzPts val="1920"/>
              <a:buChar char="►"/>
            </a:pPr>
            <a:r>
              <a:rPr lang="en-US" sz="2400"/>
              <a:t>Impulsive, risk-taking, self-destructive behaviors</a:t>
            </a:r>
            <a:endParaRPr/>
          </a:p>
          <a:p>
            <a:pPr marL="342900" lvl="0" indent="-251459" algn="l" rtl="0">
              <a:spcBef>
                <a:spcPts val="1000"/>
              </a:spcBef>
              <a:spcAft>
                <a:spcPts val="0"/>
              </a:spcAft>
              <a:buSzPts val="144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5"/>
          <p:cNvSpPr txBox="1">
            <a:spLocks noGrp="1"/>
          </p:cNvSpPr>
          <p:nvPr>
            <p:ph type="title"/>
          </p:nvPr>
        </p:nvSpPr>
        <p:spPr>
          <a:xfrm>
            <a:off x="2685577" y="1063119"/>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2"/>
              </a:buClr>
              <a:buSzPct val="100000"/>
              <a:buFont typeface="Century Gothic"/>
              <a:buNone/>
            </a:pPr>
            <a:br>
              <a:rPr lang="en-US"/>
            </a:br>
            <a:r>
              <a:rPr lang="en-US" sz="4000"/>
              <a:t>Specific Tips for  Borderline types</a:t>
            </a:r>
            <a:br>
              <a:rPr lang="en-US"/>
            </a:br>
            <a:endParaRPr/>
          </a:p>
        </p:txBody>
      </p:sp>
      <p:sp>
        <p:nvSpPr>
          <p:cNvPr id="344" name="Google Shape;344;p15"/>
          <p:cNvSpPr txBox="1">
            <a:spLocks noGrp="1"/>
          </p:cNvSpPr>
          <p:nvPr>
            <p:ph type="body" idx="1"/>
          </p:nvPr>
        </p:nvSpPr>
        <p:spPr>
          <a:xfrm>
            <a:off x="1361943" y="3027351"/>
            <a:ext cx="978408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760"/>
              <a:buChar char="►"/>
            </a:pPr>
            <a:r>
              <a:rPr lang="en-US" sz="2200"/>
              <a:t>Listen with empathy</a:t>
            </a:r>
            <a:endParaRPr/>
          </a:p>
          <a:p>
            <a:pPr marL="342900" lvl="0" indent="-342900" algn="l" rtl="0">
              <a:spcBef>
                <a:spcPts val="1000"/>
              </a:spcBef>
              <a:spcAft>
                <a:spcPts val="0"/>
              </a:spcAft>
              <a:buSzPts val="1760"/>
              <a:buChar char="►"/>
            </a:pPr>
            <a:r>
              <a:rPr lang="en-US" sz="2200"/>
              <a:t>Stay calm and matter-of-fact when they get angry (and they will)</a:t>
            </a:r>
            <a:endParaRPr/>
          </a:p>
          <a:p>
            <a:pPr marL="342900" lvl="0" indent="-342900" algn="l" rtl="0">
              <a:spcBef>
                <a:spcPts val="1000"/>
              </a:spcBef>
              <a:spcAft>
                <a:spcPts val="0"/>
              </a:spcAft>
              <a:buSzPts val="1760"/>
              <a:buChar char="►"/>
            </a:pPr>
            <a:r>
              <a:rPr lang="en-US" sz="2200"/>
              <a:t>Keep an arms-length relationship: not too rejecting but not too close</a:t>
            </a:r>
            <a:endParaRPr/>
          </a:p>
          <a:p>
            <a:pPr marL="342900" lvl="0" indent="-342900" algn="l" rtl="0">
              <a:spcBef>
                <a:spcPts val="1000"/>
              </a:spcBef>
              <a:spcAft>
                <a:spcPts val="0"/>
              </a:spcAft>
              <a:buSzPts val="1760"/>
              <a:buChar char="►"/>
            </a:pPr>
            <a:r>
              <a:rPr lang="en-US" sz="2200"/>
              <a:t>Have clear boundaries - when you’re available and when you’re not</a:t>
            </a:r>
            <a:endParaRPr/>
          </a:p>
          <a:p>
            <a:pPr marL="342900" lvl="0" indent="-342900" algn="l" rtl="0">
              <a:spcBef>
                <a:spcPts val="1000"/>
              </a:spcBef>
              <a:spcAft>
                <a:spcPts val="0"/>
              </a:spcAft>
              <a:buSzPts val="1760"/>
              <a:buChar char="►"/>
            </a:pPr>
            <a:r>
              <a:rPr lang="en-US" sz="2200"/>
              <a:t>Be consistent and predictable</a:t>
            </a:r>
            <a:endParaRPr/>
          </a:p>
          <a:p>
            <a:pPr marL="342900" lvl="0" indent="-251459" algn="l" rtl="0">
              <a:spcBef>
                <a:spcPts val="1000"/>
              </a:spcBef>
              <a:spcAft>
                <a:spcPts val="0"/>
              </a:spcAft>
              <a:buSzPts val="144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title"/>
          </p:nvPr>
        </p:nvSpPr>
        <p:spPr>
          <a:xfrm>
            <a:off x="1373612" y="1122753"/>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r>
              <a:rPr lang="en-US" sz="4000"/>
              <a:t>Narcissistic Types</a:t>
            </a:r>
            <a:br>
              <a:rPr lang="en-US"/>
            </a:br>
            <a:endParaRPr/>
          </a:p>
        </p:txBody>
      </p:sp>
      <p:sp>
        <p:nvSpPr>
          <p:cNvPr id="350" name="Google Shape;350;p16"/>
          <p:cNvSpPr txBox="1">
            <a:spLocks noGrp="1"/>
          </p:cNvSpPr>
          <p:nvPr>
            <p:ph type="body" idx="1"/>
          </p:nvPr>
        </p:nvSpPr>
        <p:spPr>
          <a:xfrm>
            <a:off x="2405552" y="3034876"/>
            <a:ext cx="9784080" cy="42062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80"/>
              <a:buNone/>
            </a:pPr>
            <a:r>
              <a:rPr lang="en-US" sz="2600"/>
              <a:t>“I’m very Superior “</a:t>
            </a:r>
            <a:endParaRPr/>
          </a:p>
          <a:p>
            <a:pPr marL="742950" lvl="1" indent="-285750" algn="l" rtl="0">
              <a:spcBef>
                <a:spcPts val="1000"/>
              </a:spcBef>
              <a:spcAft>
                <a:spcPts val="0"/>
              </a:spcAft>
              <a:buSzPts val="1920"/>
              <a:buChar char="►"/>
            </a:pPr>
            <a:r>
              <a:rPr lang="en-US" sz="2400"/>
              <a:t>Fear of being inferior or powerless</a:t>
            </a:r>
            <a:endParaRPr/>
          </a:p>
          <a:p>
            <a:pPr marL="742950" lvl="1" indent="-285750" algn="l" rtl="0">
              <a:spcBef>
                <a:spcPts val="1000"/>
              </a:spcBef>
              <a:spcAft>
                <a:spcPts val="0"/>
              </a:spcAft>
              <a:buSzPts val="1920"/>
              <a:buChar char="►"/>
            </a:pPr>
            <a:r>
              <a:rPr lang="en-US" sz="2400"/>
              <a:t>Belief in a very superior self-image</a:t>
            </a:r>
            <a:endParaRPr/>
          </a:p>
          <a:p>
            <a:pPr marL="742950" lvl="1" indent="-285750" algn="l" rtl="0">
              <a:spcBef>
                <a:spcPts val="1000"/>
              </a:spcBef>
              <a:spcAft>
                <a:spcPts val="0"/>
              </a:spcAft>
              <a:buSzPts val="1920"/>
              <a:buChar char="►"/>
            </a:pPr>
            <a:r>
              <a:rPr lang="en-US" sz="2400"/>
              <a:t>Absorbed in self, own needs, own viewpoint</a:t>
            </a:r>
            <a:endParaRPr/>
          </a:p>
          <a:p>
            <a:pPr marL="742950" lvl="1" indent="-285750" algn="l" rtl="0">
              <a:spcBef>
                <a:spcPts val="1000"/>
              </a:spcBef>
              <a:spcAft>
                <a:spcPts val="0"/>
              </a:spcAft>
              <a:buSzPts val="1920"/>
              <a:buChar char="►"/>
            </a:pPr>
            <a:r>
              <a:rPr lang="en-US" sz="2400"/>
              <a:t>Feel entitled to special treatment</a:t>
            </a:r>
            <a:endParaRPr/>
          </a:p>
          <a:p>
            <a:pPr marL="742950" lvl="1" indent="-285750" algn="l" rtl="0">
              <a:spcBef>
                <a:spcPts val="1000"/>
              </a:spcBef>
              <a:spcAft>
                <a:spcPts val="0"/>
              </a:spcAft>
              <a:buSzPts val="1920"/>
              <a:buChar char="►"/>
            </a:pPr>
            <a:r>
              <a:rPr lang="en-US" sz="2400"/>
              <a:t>Lacks empathy for others</a:t>
            </a:r>
            <a:endParaRPr/>
          </a:p>
          <a:p>
            <a:pPr marL="342900" lvl="0" indent="-251459" algn="l" rtl="0">
              <a:spcBef>
                <a:spcPts val="1000"/>
              </a:spcBef>
              <a:spcAft>
                <a:spcPts val="0"/>
              </a:spcAft>
              <a:buSzPts val="144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7"/>
          <p:cNvSpPr txBox="1">
            <a:spLocks noGrp="1"/>
          </p:cNvSpPr>
          <p:nvPr>
            <p:ph type="title"/>
          </p:nvPr>
        </p:nvSpPr>
        <p:spPr>
          <a:xfrm>
            <a:off x="-609660" y="284176"/>
            <a:ext cx="13410981" cy="15087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endParaRPr/>
          </a:p>
        </p:txBody>
      </p:sp>
      <p:sp>
        <p:nvSpPr>
          <p:cNvPr id="356" name="Google Shape;356;p17"/>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pic>
        <p:nvPicPr>
          <p:cNvPr id="357" name="Google Shape;357;p17"/>
          <p:cNvPicPr preferRelativeResize="0"/>
          <p:nvPr/>
        </p:nvPicPr>
        <p:blipFill rotWithShape="1">
          <a:blip r:embed="rId3">
            <a:alphaModFix/>
          </a:blip>
          <a:srcRect/>
          <a:stretch/>
        </p:blipFill>
        <p:spPr>
          <a:xfrm>
            <a:off x="0" y="0"/>
            <a:ext cx="12191999"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8"/>
          <p:cNvSpPr txBox="1">
            <a:spLocks noGrp="1"/>
          </p:cNvSpPr>
          <p:nvPr>
            <p:ph type="title"/>
          </p:nvPr>
        </p:nvSpPr>
        <p:spPr>
          <a:xfrm>
            <a:off x="1532639" y="1082997"/>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r>
              <a:rPr lang="en-US"/>
              <a:t>Specific Tips for “Narcissistic” Types</a:t>
            </a:r>
            <a:br>
              <a:rPr lang="en-US"/>
            </a:br>
            <a:endParaRPr/>
          </a:p>
        </p:txBody>
      </p:sp>
      <p:sp>
        <p:nvSpPr>
          <p:cNvPr id="363" name="Google Shape;363;p18"/>
          <p:cNvSpPr txBox="1">
            <a:spLocks noGrp="1"/>
          </p:cNvSpPr>
          <p:nvPr>
            <p:ph type="body" idx="1"/>
          </p:nvPr>
        </p:nvSpPr>
        <p:spPr>
          <a:xfrm>
            <a:off x="1382862" y="3059321"/>
            <a:ext cx="978408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Be respectful and resist insulting them </a:t>
            </a:r>
            <a:endParaRPr/>
          </a:p>
          <a:p>
            <a:pPr marL="742950" lvl="1" indent="-285750" algn="l" rtl="0">
              <a:spcBef>
                <a:spcPts val="1000"/>
              </a:spcBef>
              <a:spcAft>
                <a:spcPts val="0"/>
              </a:spcAft>
              <a:buSzPts val="1600"/>
              <a:buFont typeface="Noto Sans Symbols"/>
              <a:buChar char="⮚"/>
            </a:pPr>
            <a:r>
              <a:rPr lang="en-US" sz="2000"/>
              <a:t>(You may be tempted due to arrogance and insensitivity to others)</a:t>
            </a:r>
            <a:endParaRPr/>
          </a:p>
          <a:p>
            <a:pPr marL="342900" lvl="0" indent="-342900" algn="l" rtl="0">
              <a:spcBef>
                <a:spcPts val="1000"/>
              </a:spcBef>
              <a:spcAft>
                <a:spcPts val="0"/>
              </a:spcAft>
              <a:buSzPts val="1920"/>
              <a:buChar char="►"/>
            </a:pPr>
            <a:r>
              <a:rPr lang="en-US" sz="2400"/>
              <a:t>Resist any efforts seeking special treatment</a:t>
            </a:r>
            <a:endParaRPr/>
          </a:p>
          <a:p>
            <a:pPr marL="742950" lvl="1" indent="-285750" algn="l" rtl="0">
              <a:spcBef>
                <a:spcPts val="1000"/>
              </a:spcBef>
              <a:spcAft>
                <a:spcPts val="0"/>
              </a:spcAft>
              <a:buSzPts val="1600"/>
              <a:buFont typeface="Noto Sans Symbols"/>
              <a:buChar char="⮚"/>
            </a:pPr>
            <a:r>
              <a:rPr lang="en-US" sz="2000"/>
              <a:t>Reassure them they are important, but everyone must follow rules and policies </a:t>
            </a:r>
            <a:endParaRPr/>
          </a:p>
          <a:p>
            <a:pPr marL="342900" lvl="0" indent="-342900" algn="l" rtl="0">
              <a:spcBef>
                <a:spcPts val="1000"/>
              </a:spcBef>
              <a:spcAft>
                <a:spcPts val="0"/>
              </a:spcAft>
              <a:buSzPts val="1920"/>
              <a:buChar char="►"/>
            </a:pPr>
            <a:r>
              <a:rPr lang="en-US" sz="2400"/>
              <a:t>Give praise for positive efforts/skills</a:t>
            </a:r>
            <a:endParaRPr/>
          </a:p>
          <a:p>
            <a:pPr marL="342900" lvl="0" indent="-251459" algn="l" rtl="0">
              <a:spcBef>
                <a:spcPts val="1000"/>
              </a:spcBef>
              <a:spcAft>
                <a:spcPts val="0"/>
              </a:spcAft>
              <a:buSzPts val="144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9"/>
          <p:cNvSpPr txBox="1">
            <a:spLocks noGrp="1"/>
          </p:cNvSpPr>
          <p:nvPr>
            <p:ph type="title"/>
          </p:nvPr>
        </p:nvSpPr>
        <p:spPr>
          <a:xfrm>
            <a:off x="1661850" y="1192326"/>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r>
              <a:rPr lang="en-US" sz="4000"/>
              <a:t>Histrionic Types</a:t>
            </a:r>
            <a:br>
              <a:rPr lang="en-US"/>
            </a:br>
            <a:endParaRPr/>
          </a:p>
        </p:txBody>
      </p:sp>
      <p:sp>
        <p:nvSpPr>
          <p:cNvPr id="369" name="Google Shape;369;p19"/>
          <p:cNvSpPr txBox="1">
            <a:spLocks noGrp="1"/>
          </p:cNvSpPr>
          <p:nvPr>
            <p:ph type="body" idx="1"/>
          </p:nvPr>
        </p:nvSpPr>
        <p:spPr>
          <a:xfrm>
            <a:off x="2198562" y="2623378"/>
            <a:ext cx="8825659" cy="3416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0" lvl="0" indent="0" algn="l" rtl="0">
              <a:spcBef>
                <a:spcPts val="1000"/>
              </a:spcBef>
              <a:spcAft>
                <a:spcPts val="0"/>
              </a:spcAft>
              <a:buSzPts val="2080"/>
              <a:buNone/>
            </a:pPr>
            <a:r>
              <a:rPr lang="en-US" sz="2600"/>
              <a:t>“Always Dramatic”</a:t>
            </a:r>
            <a:r>
              <a:rPr lang="en-US"/>
              <a:t> </a:t>
            </a:r>
            <a:endParaRPr/>
          </a:p>
          <a:p>
            <a:pPr marL="742950" lvl="1" indent="-285750" algn="l" rtl="0">
              <a:spcBef>
                <a:spcPts val="1000"/>
              </a:spcBef>
              <a:spcAft>
                <a:spcPts val="0"/>
              </a:spcAft>
              <a:buSzPts val="1920"/>
              <a:buChar char="►"/>
            </a:pPr>
            <a:r>
              <a:rPr lang="en-US" sz="2400"/>
              <a:t>Fears being ignored and left out</a:t>
            </a:r>
            <a:endParaRPr/>
          </a:p>
          <a:p>
            <a:pPr marL="742950" lvl="1" indent="-285750" algn="l" rtl="0">
              <a:spcBef>
                <a:spcPts val="1000"/>
              </a:spcBef>
              <a:spcAft>
                <a:spcPts val="0"/>
              </a:spcAft>
              <a:buSzPts val="1920"/>
              <a:buChar char="►"/>
            </a:pPr>
            <a:r>
              <a:rPr lang="en-US" sz="2400"/>
              <a:t>Drive to be center of attention</a:t>
            </a:r>
            <a:endParaRPr/>
          </a:p>
          <a:p>
            <a:pPr marL="742950" lvl="1" indent="-285750" algn="l" rtl="0">
              <a:spcBef>
                <a:spcPts val="1000"/>
              </a:spcBef>
              <a:spcAft>
                <a:spcPts val="0"/>
              </a:spcAft>
              <a:buSzPts val="1920"/>
              <a:buChar char="►"/>
            </a:pPr>
            <a:r>
              <a:rPr lang="en-US" sz="2400"/>
              <a:t>Constantly dramatic and theatrical</a:t>
            </a:r>
            <a:endParaRPr/>
          </a:p>
          <a:p>
            <a:pPr marL="742950" lvl="1" indent="-285750" algn="l" rtl="0">
              <a:spcBef>
                <a:spcPts val="1000"/>
              </a:spcBef>
              <a:spcAft>
                <a:spcPts val="0"/>
              </a:spcAft>
              <a:buSzPts val="1920"/>
              <a:buChar char="►"/>
            </a:pPr>
            <a:r>
              <a:rPr lang="en-US" sz="2400"/>
              <a:t>Exaggerates and may make up stories</a:t>
            </a:r>
            <a:endParaRPr/>
          </a:p>
          <a:p>
            <a:pPr marL="742950" lvl="1" indent="-285750" algn="l" rtl="0">
              <a:spcBef>
                <a:spcPts val="1000"/>
              </a:spcBef>
              <a:spcAft>
                <a:spcPts val="0"/>
              </a:spcAft>
              <a:buSzPts val="1920"/>
              <a:buChar char="►"/>
            </a:pPr>
            <a:r>
              <a:rPr lang="en-US" sz="2400"/>
              <a:t>Difficult focusing on tasks or making decisions </a:t>
            </a:r>
            <a:endParaRPr/>
          </a:p>
          <a:p>
            <a:pPr marL="342900" lvl="0" indent="-251459" algn="l" rtl="0">
              <a:spcBef>
                <a:spcPts val="1000"/>
              </a:spcBef>
              <a:spcAft>
                <a:spcPts val="0"/>
              </a:spcAft>
              <a:buSzPts val="144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Century Gothic"/>
              <a:buNone/>
            </a:pPr>
            <a:r>
              <a:rPr lang="en-US"/>
              <a:t>High Conflict Dynamics</a:t>
            </a:r>
            <a:endParaRPr/>
          </a:p>
        </p:txBody>
      </p:sp>
      <p:sp>
        <p:nvSpPr>
          <p:cNvPr id="260" name="Google Shape;260;p2"/>
          <p:cNvSpPr txBox="1">
            <a:spLocks noGrp="1"/>
          </p:cNvSpPr>
          <p:nvPr>
            <p:ph type="body" idx="1"/>
          </p:nvPr>
        </p:nvSpPr>
        <p:spPr>
          <a:xfrm>
            <a:off x="2407283" y="2116489"/>
            <a:ext cx="8825659" cy="3946384"/>
          </a:xfrm>
          <a:prstGeom prst="rect">
            <a:avLst/>
          </a:prstGeom>
          <a:noFill/>
          <a:ln>
            <a:noFill/>
          </a:ln>
        </p:spPr>
        <p:txBody>
          <a:bodyPr spcFirstLastPara="1" wrap="square" lIns="91425" tIns="45700" rIns="91425" bIns="45700" anchor="t" anchorCtr="0">
            <a:normAutofit lnSpcReduction="10000"/>
          </a:bodyPr>
          <a:lstStyle/>
          <a:p>
            <a:pPr marL="342900" lvl="0" indent="-220980" algn="l" rtl="0">
              <a:spcBef>
                <a:spcPts val="0"/>
              </a:spcBef>
              <a:spcAft>
                <a:spcPts val="0"/>
              </a:spcAft>
              <a:buSzPts val="1920"/>
              <a:buNone/>
            </a:pPr>
            <a:endParaRPr sz="2400"/>
          </a:p>
          <a:p>
            <a:pPr marL="342900" lvl="0" indent="-220980" algn="l" rtl="0">
              <a:spcBef>
                <a:spcPts val="1000"/>
              </a:spcBef>
              <a:spcAft>
                <a:spcPts val="0"/>
              </a:spcAft>
              <a:buSzPts val="1920"/>
              <a:buNone/>
            </a:pPr>
            <a:endParaRPr sz="2400"/>
          </a:p>
          <a:p>
            <a:pPr marL="342900" lvl="0" indent="-302895" algn="l" rtl="0">
              <a:spcBef>
                <a:spcPts val="1000"/>
              </a:spcBef>
              <a:spcAft>
                <a:spcPts val="0"/>
              </a:spcAft>
              <a:buSzPts val="2250"/>
              <a:buChar char="►"/>
            </a:pPr>
            <a:r>
              <a:rPr lang="en-US" sz="2250"/>
              <a:t>Conceptualization/Assessment</a:t>
            </a:r>
            <a:endParaRPr sz="2250"/>
          </a:p>
          <a:p>
            <a:pPr marL="342900" lvl="0" indent="-302895" algn="l" rtl="0">
              <a:spcBef>
                <a:spcPts val="1000"/>
              </a:spcBef>
              <a:spcAft>
                <a:spcPts val="0"/>
              </a:spcAft>
              <a:buSzPts val="2250"/>
              <a:buChar char="►"/>
            </a:pPr>
            <a:r>
              <a:rPr lang="en-US" sz="2250"/>
              <a:t>Negative impacts on parenting &amp; children</a:t>
            </a:r>
            <a:endParaRPr sz="2250"/>
          </a:p>
          <a:p>
            <a:pPr marL="342900" lvl="0" indent="-302895" algn="l" rtl="0">
              <a:spcBef>
                <a:spcPts val="1000"/>
              </a:spcBef>
              <a:spcAft>
                <a:spcPts val="0"/>
              </a:spcAft>
              <a:buSzPts val="2250"/>
              <a:buChar char="►"/>
            </a:pPr>
            <a:r>
              <a:rPr lang="en-US" sz="2250"/>
              <a:t>New research on diversity &amp; coparenting</a:t>
            </a:r>
            <a:endParaRPr sz="2250"/>
          </a:p>
          <a:p>
            <a:pPr marL="342900" lvl="0" indent="-302895" algn="l" rtl="0">
              <a:spcBef>
                <a:spcPts val="1000"/>
              </a:spcBef>
              <a:spcAft>
                <a:spcPts val="0"/>
              </a:spcAft>
              <a:buSzPts val="2250"/>
              <a:buChar char="►"/>
            </a:pPr>
            <a:r>
              <a:rPr lang="en-US" sz="2250"/>
              <a:t>Personality disorders and helpful tips</a:t>
            </a:r>
            <a:endParaRPr sz="2250"/>
          </a:p>
          <a:p>
            <a:pPr marL="342900" lvl="0" indent="-302895" algn="l" rtl="0">
              <a:spcBef>
                <a:spcPts val="1000"/>
              </a:spcBef>
              <a:spcAft>
                <a:spcPts val="0"/>
              </a:spcAft>
              <a:buSzPts val="2250"/>
              <a:buChar char="►"/>
            </a:pPr>
            <a:r>
              <a:rPr lang="en-US" sz="2250"/>
              <a:t>Paradigm shift for therapists</a:t>
            </a:r>
            <a:endParaRPr sz="2250"/>
          </a:p>
          <a:p>
            <a:pPr marL="342900" lvl="0" indent="-302895" algn="l" rtl="0">
              <a:spcBef>
                <a:spcPts val="1000"/>
              </a:spcBef>
              <a:spcAft>
                <a:spcPts val="0"/>
              </a:spcAft>
              <a:buSzPts val="2250"/>
              <a:buChar char="►"/>
            </a:pPr>
            <a:r>
              <a:rPr lang="en-US" sz="2250"/>
              <a:t>Referrals &amp; Resources</a:t>
            </a:r>
            <a:endParaRPr sz="2250"/>
          </a:p>
          <a:p>
            <a:pPr marL="342900" lvl="0" indent="-251459" algn="l" rtl="0">
              <a:spcBef>
                <a:spcPts val="1000"/>
              </a:spcBef>
              <a:spcAft>
                <a:spcPts val="0"/>
              </a:spcAft>
              <a:buSzPts val="144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0"/>
          <p:cNvSpPr txBox="1">
            <a:spLocks noGrp="1"/>
          </p:cNvSpPr>
          <p:nvPr>
            <p:ph type="title"/>
          </p:nvPr>
        </p:nvSpPr>
        <p:spPr>
          <a:xfrm>
            <a:off x="1502821" y="1063119"/>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br>
              <a:rPr lang="en-US"/>
            </a:br>
            <a:r>
              <a:rPr lang="en-US" sz="4000"/>
              <a:t>Specific Tips for Histrionic Types</a:t>
            </a:r>
            <a:br>
              <a:rPr lang="en-US"/>
            </a:br>
            <a:br>
              <a:rPr lang="en-US"/>
            </a:br>
            <a:endParaRPr/>
          </a:p>
        </p:txBody>
      </p:sp>
      <p:sp>
        <p:nvSpPr>
          <p:cNvPr id="375" name="Google Shape;375;p20"/>
          <p:cNvSpPr txBox="1">
            <a:spLocks noGrp="1"/>
          </p:cNvSpPr>
          <p:nvPr>
            <p:ph type="body" idx="1"/>
          </p:nvPr>
        </p:nvSpPr>
        <p:spPr>
          <a:xfrm>
            <a:off x="1610422" y="2979538"/>
            <a:ext cx="978408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Don’t get hooked by their stories</a:t>
            </a:r>
            <a:endParaRPr/>
          </a:p>
          <a:p>
            <a:pPr marL="742950" lvl="1" indent="-285750" algn="l" rtl="0">
              <a:spcBef>
                <a:spcPts val="1000"/>
              </a:spcBef>
              <a:spcAft>
                <a:spcPts val="0"/>
              </a:spcAft>
              <a:buSzPts val="1600"/>
              <a:buFont typeface="Noto Sans Symbols"/>
              <a:buChar char="⮚"/>
            </a:pPr>
            <a:r>
              <a:rPr lang="en-US" sz="2000"/>
              <a:t>Interrupt the drama by moving on to another important task</a:t>
            </a:r>
            <a:endParaRPr/>
          </a:p>
          <a:p>
            <a:pPr marL="342900" lvl="0" indent="-342900" algn="l" rtl="0">
              <a:spcBef>
                <a:spcPts val="1000"/>
              </a:spcBef>
              <a:spcAft>
                <a:spcPts val="0"/>
              </a:spcAft>
              <a:buSzPts val="1920"/>
              <a:buChar char="►"/>
            </a:pPr>
            <a:r>
              <a:rPr lang="en-US" sz="2400"/>
              <a:t>Plan to spend more time doing ordinary work with them</a:t>
            </a:r>
            <a:endParaRPr/>
          </a:p>
          <a:p>
            <a:pPr marL="342900" lvl="0" indent="-342900" algn="l" rtl="0">
              <a:spcBef>
                <a:spcPts val="1000"/>
              </a:spcBef>
              <a:spcAft>
                <a:spcPts val="0"/>
              </a:spcAft>
              <a:buSzPts val="1920"/>
              <a:buChar char="►"/>
            </a:pPr>
            <a:r>
              <a:rPr lang="en-US" sz="2400"/>
              <a:t>Give them a sense of empowerment</a:t>
            </a:r>
            <a:endParaRPr/>
          </a:p>
          <a:p>
            <a:pPr marL="742950" lvl="1" indent="-285750" algn="l" rtl="0">
              <a:spcBef>
                <a:spcPts val="1000"/>
              </a:spcBef>
              <a:spcAft>
                <a:spcPts val="0"/>
              </a:spcAft>
              <a:buSzPts val="1760"/>
              <a:buFont typeface="Noto Sans Symbols"/>
              <a:buChar char="⮚"/>
            </a:pPr>
            <a:r>
              <a:rPr lang="en-US" sz="2200"/>
              <a:t>Emphasize how they can help themselves </a:t>
            </a:r>
            <a:endParaRPr/>
          </a:p>
          <a:p>
            <a:pPr marL="342900" lvl="0" indent="-251459" algn="l" rtl="0">
              <a:spcBef>
                <a:spcPts val="1000"/>
              </a:spcBef>
              <a:spcAft>
                <a:spcPts val="0"/>
              </a:spcAft>
              <a:buSzPts val="144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br>
              <a:rPr lang="en-US" sz="4000"/>
            </a:br>
            <a:r>
              <a:rPr lang="en-US" sz="4000"/>
              <a:t>Paranoid Types</a:t>
            </a:r>
            <a:br>
              <a:rPr lang="en-US"/>
            </a:br>
            <a:br>
              <a:rPr lang="en-US"/>
            </a:br>
            <a:endParaRPr/>
          </a:p>
        </p:txBody>
      </p:sp>
      <p:sp>
        <p:nvSpPr>
          <p:cNvPr id="381" name="Google Shape;381;p21"/>
          <p:cNvSpPr txBox="1">
            <a:spLocks noGrp="1"/>
          </p:cNvSpPr>
          <p:nvPr>
            <p:ph type="body" idx="1"/>
          </p:nvPr>
        </p:nvSpPr>
        <p:spPr>
          <a:xfrm>
            <a:off x="1154954" y="2603500"/>
            <a:ext cx="9847663" cy="368797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r>
              <a:rPr lang="en-US" sz="2400"/>
              <a:t>“I’ll Never Trust You”</a:t>
            </a:r>
            <a:endParaRPr/>
          </a:p>
          <a:p>
            <a:pPr marL="742950" lvl="1" indent="-285750" algn="l" rtl="0">
              <a:spcBef>
                <a:spcPts val="1000"/>
              </a:spcBef>
              <a:spcAft>
                <a:spcPts val="0"/>
              </a:spcAft>
              <a:buSzPts val="1600"/>
              <a:buFont typeface="Century Gothic"/>
              <a:buChar char="►"/>
            </a:pPr>
            <a:r>
              <a:rPr lang="en-US" sz="2000"/>
              <a:t>Fear of being exploited </a:t>
            </a:r>
            <a:endParaRPr/>
          </a:p>
          <a:p>
            <a:pPr marL="742950" lvl="1" indent="-285750" algn="l" rtl="0">
              <a:spcBef>
                <a:spcPts val="1000"/>
              </a:spcBef>
              <a:spcAft>
                <a:spcPts val="0"/>
              </a:spcAft>
              <a:buSzPts val="1600"/>
              <a:buFont typeface="Century Gothic"/>
              <a:buChar char="►"/>
            </a:pPr>
            <a:r>
              <a:rPr lang="en-US" sz="2000"/>
              <a:t>Endless doubts about friends, professionals, etc.</a:t>
            </a:r>
            <a:endParaRPr/>
          </a:p>
          <a:p>
            <a:pPr marL="742950" lvl="1" indent="-285750" algn="l" rtl="0">
              <a:spcBef>
                <a:spcPts val="1000"/>
              </a:spcBef>
              <a:spcAft>
                <a:spcPts val="0"/>
              </a:spcAft>
              <a:buSzPts val="1600"/>
              <a:buFont typeface="Century Gothic"/>
              <a:buChar char="►"/>
            </a:pPr>
            <a:r>
              <a:rPr lang="en-US" sz="2000"/>
              <a:t>Misinterpret ordinary events or comments as demeaning or threatening</a:t>
            </a:r>
            <a:endParaRPr/>
          </a:p>
          <a:p>
            <a:pPr marL="742950" lvl="1" indent="-285750" algn="l" rtl="0">
              <a:spcBef>
                <a:spcPts val="1000"/>
              </a:spcBef>
              <a:spcAft>
                <a:spcPts val="0"/>
              </a:spcAft>
              <a:buSzPts val="1600"/>
              <a:buFont typeface="Century Gothic"/>
              <a:buChar char="►"/>
            </a:pPr>
            <a:r>
              <a:rPr lang="en-US" sz="2000"/>
              <a:t>Bear long-term grudges</a:t>
            </a:r>
            <a:endParaRPr/>
          </a:p>
          <a:p>
            <a:pPr marL="742950" lvl="1" indent="-285750" algn="l" rtl="0">
              <a:spcBef>
                <a:spcPts val="1000"/>
              </a:spcBef>
              <a:spcAft>
                <a:spcPts val="0"/>
              </a:spcAft>
              <a:buSzPts val="1600"/>
              <a:buFont typeface="Century Gothic"/>
              <a:buChar char="►"/>
            </a:pPr>
            <a:r>
              <a:rPr lang="en-US" sz="2000"/>
              <a:t>Misperceive others as attacking them - “counter-attacks” first (pre-emptive strikes)</a:t>
            </a:r>
            <a:endParaRPr/>
          </a:p>
          <a:p>
            <a:pPr marL="742950" lvl="1" indent="-285750" algn="l" rtl="0">
              <a:spcBef>
                <a:spcPts val="1000"/>
              </a:spcBef>
              <a:spcAft>
                <a:spcPts val="0"/>
              </a:spcAft>
              <a:buSzPts val="1600"/>
              <a:buFont typeface="Century Gothic"/>
              <a:buChar char="►"/>
            </a:pPr>
            <a:r>
              <a:rPr lang="en-US" sz="2000"/>
              <a:t>Fear and expect conspiracies against them</a:t>
            </a:r>
            <a:endParaRPr/>
          </a:p>
          <a:p>
            <a:pPr marL="0" lvl="0" indent="0" algn="l" rtl="0">
              <a:spcBef>
                <a:spcPts val="1000"/>
              </a:spcBef>
              <a:spcAft>
                <a:spcPts val="0"/>
              </a:spcAft>
              <a:buSzPts val="144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2"/>
          <p:cNvSpPr txBox="1">
            <a:spLocks noGrp="1"/>
          </p:cNvSpPr>
          <p:nvPr>
            <p:ph type="title"/>
          </p:nvPr>
        </p:nvSpPr>
        <p:spPr>
          <a:xfrm>
            <a:off x="1492883" y="1073058"/>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90000"/>
              <a:buFont typeface="Century Gothic"/>
              <a:buNone/>
            </a:pPr>
            <a:br>
              <a:rPr lang="en-US"/>
            </a:br>
            <a:r>
              <a:rPr lang="en-US" sz="4000"/>
              <a:t>Specific Tips for Paranoid Types</a:t>
            </a:r>
            <a:br>
              <a:rPr lang="en-US" sz="4000"/>
            </a:br>
            <a:endParaRPr sz="4000"/>
          </a:p>
        </p:txBody>
      </p:sp>
      <p:sp>
        <p:nvSpPr>
          <p:cNvPr id="387" name="Google Shape;387;p22"/>
          <p:cNvSpPr txBox="1">
            <a:spLocks noGrp="1"/>
          </p:cNvSpPr>
          <p:nvPr>
            <p:ph type="body" idx="1"/>
          </p:nvPr>
        </p:nvSpPr>
        <p:spPr>
          <a:xfrm>
            <a:off x="1532640" y="2673073"/>
            <a:ext cx="9509733" cy="3638274"/>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342900" algn="l" rtl="0">
              <a:spcBef>
                <a:spcPts val="1000"/>
              </a:spcBef>
              <a:spcAft>
                <a:spcPts val="0"/>
              </a:spcAft>
              <a:buSzPts val="1920"/>
              <a:buChar char="►"/>
            </a:pPr>
            <a:r>
              <a:rPr lang="en-US" sz="2400"/>
              <a:t>Be as non-threatening as possible</a:t>
            </a:r>
            <a:endParaRPr/>
          </a:p>
          <a:p>
            <a:pPr marL="342900" lvl="0" indent="-342900" algn="l" rtl="0">
              <a:spcBef>
                <a:spcPts val="1000"/>
              </a:spcBef>
              <a:spcAft>
                <a:spcPts val="0"/>
              </a:spcAft>
              <a:buSzPts val="1920"/>
              <a:buChar char="►"/>
            </a:pPr>
            <a:r>
              <a:rPr lang="en-US" sz="2400"/>
              <a:t>Be reassuring, but don’t expect them to trust you</a:t>
            </a:r>
            <a:endParaRPr/>
          </a:p>
          <a:p>
            <a:pPr marL="342900" lvl="0" indent="-342900" algn="l" rtl="0">
              <a:spcBef>
                <a:spcPts val="1000"/>
              </a:spcBef>
              <a:spcAft>
                <a:spcPts val="0"/>
              </a:spcAft>
              <a:buSzPts val="1920"/>
              <a:buChar char="►"/>
            </a:pPr>
            <a:r>
              <a:rPr lang="en-US" sz="2400"/>
              <a:t>Don’t pressure them to open up about things</a:t>
            </a:r>
            <a:endParaRPr/>
          </a:p>
          <a:p>
            <a:pPr marL="342900" lvl="0" indent="-342900" algn="l" rtl="0">
              <a:spcBef>
                <a:spcPts val="1000"/>
              </a:spcBef>
              <a:spcAft>
                <a:spcPts val="0"/>
              </a:spcAft>
              <a:buSzPts val="1920"/>
              <a:buChar char="►"/>
            </a:pPr>
            <a:r>
              <a:rPr lang="en-US" sz="2400"/>
              <a:t>Respect caution and desire to only reveal what they have to</a:t>
            </a:r>
            <a:endParaRPr/>
          </a:p>
          <a:p>
            <a:pPr marL="342900" lvl="0" indent="-342900" algn="l" rtl="0">
              <a:spcBef>
                <a:spcPts val="1000"/>
              </a:spcBef>
              <a:spcAft>
                <a:spcPts val="0"/>
              </a:spcAft>
              <a:buSzPts val="1920"/>
              <a:buChar char="►"/>
            </a:pPr>
            <a:r>
              <a:rPr lang="en-US" sz="2400"/>
              <a:t>Explain that policies require you to do certain things</a:t>
            </a:r>
            <a:endParaRPr/>
          </a:p>
          <a:p>
            <a:pPr marL="742950" lvl="1" indent="-285750" algn="l" rtl="0">
              <a:spcBef>
                <a:spcPts val="1000"/>
              </a:spcBef>
              <a:spcAft>
                <a:spcPts val="0"/>
              </a:spcAft>
              <a:buSzPts val="1760"/>
              <a:buFont typeface="Noto Sans Symbols"/>
              <a:buChar char="⮚"/>
            </a:pPr>
            <a:r>
              <a:rPr lang="en-US" sz="2200"/>
              <a:t> Feels less personal</a:t>
            </a:r>
            <a:endParaRPr/>
          </a:p>
          <a:p>
            <a:pPr marL="342900" lvl="0" indent="-251459" algn="l" rtl="0">
              <a:spcBef>
                <a:spcPts val="1000"/>
              </a:spcBef>
              <a:spcAft>
                <a:spcPts val="0"/>
              </a:spcAft>
              <a:buSzPts val="144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3"/>
          <p:cNvSpPr txBox="1">
            <a:spLocks noGrp="1"/>
          </p:cNvSpPr>
          <p:nvPr>
            <p:ph type="title"/>
          </p:nvPr>
        </p:nvSpPr>
        <p:spPr>
          <a:xfrm>
            <a:off x="1164893" y="963729"/>
            <a:ext cx="9579307"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r>
              <a:rPr lang="en-US" sz="4000"/>
              <a:t>Paradigm Shift for Therapists</a:t>
            </a:r>
            <a:endParaRPr/>
          </a:p>
        </p:txBody>
      </p:sp>
      <p:sp>
        <p:nvSpPr>
          <p:cNvPr id="393" name="Google Shape;393;p23"/>
          <p:cNvSpPr txBox="1">
            <a:spLocks noGrp="1"/>
          </p:cNvSpPr>
          <p:nvPr>
            <p:ph type="body" idx="1"/>
          </p:nvPr>
        </p:nvSpPr>
        <p:spPr>
          <a:xfrm>
            <a:off x="1528488" y="2504071"/>
            <a:ext cx="978408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760"/>
              <a:buChar char="►"/>
            </a:pPr>
            <a:r>
              <a:rPr lang="en-US" sz="2200"/>
              <a:t>Be aware of your counter-transference </a:t>
            </a:r>
            <a:endParaRPr/>
          </a:p>
          <a:p>
            <a:pPr marL="742950" lvl="1" indent="-285750" algn="l" rtl="0">
              <a:spcBef>
                <a:spcPts val="1000"/>
              </a:spcBef>
              <a:spcAft>
                <a:spcPts val="0"/>
              </a:spcAft>
              <a:buSzPts val="1440"/>
              <a:buFont typeface="Noto Sans Symbols"/>
              <a:buChar char="⮚"/>
            </a:pPr>
            <a:r>
              <a:rPr lang="en-US" sz="1800"/>
              <a:t>Feelings, attitude, bias </a:t>
            </a:r>
            <a:endParaRPr/>
          </a:p>
          <a:p>
            <a:pPr marL="742950" lvl="1" indent="-285750" algn="l" rtl="0">
              <a:spcBef>
                <a:spcPts val="1000"/>
              </a:spcBef>
              <a:spcAft>
                <a:spcPts val="0"/>
              </a:spcAft>
              <a:buSzPts val="1440"/>
              <a:buFont typeface="Noto Sans Symbols"/>
              <a:buChar char="⮚"/>
            </a:pPr>
            <a:r>
              <a:rPr lang="en-US" sz="1800"/>
              <a:t>Handle it constructively </a:t>
            </a:r>
            <a:endParaRPr/>
          </a:p>
          <a:p>
            <a:pPr marL="742950" lvl="1" indent="-285750" algn="l" rtl="0">
              <a:spcBef>
                <a:spcPts val="1000"/>
              </a:spcBef>
              <a:spcAft>
                <a:spcPts val="0"/>
              </a:spcAft>
              <a:buSzPts val="1440"/>
              <a:buFont typeface="Noto Sans Symbols"/>
              <a:buChar char="⮚"/>
            </a:pPr>
            <a:r>
              <a:rPr lang="en-US" sz="1800"/>
              <a:t>Don’t over-react or attack</a:t>
            </a:r>
            <a:endParaRPr/>
          </a:p>
          <a:p>
            <a:pPr marL="342900" lvl="0" indent="-342900" algn="l" rtl="0">
              <a:spcBef>
                <a:spcPts val="1000"/>
              </a:spcBef>
              <a:spcAft>
                <a:spcPts val="0"/>
              </a:spcAft>
              <a:buSzPts val="1760"/>
              <a:buChar char="►"/>
            </a:pPr>
            <a:r>
              <a:rPr lang="en-US" sz="2200"/>
              <a:t>Clear, calm, professional communication</a:t>
            </a:r>
            <a:endParaRPr/>
          </a:p>
          <a:p>
            <a:pPr marL="742950" lvl="1" indent="-285750" algn="l" rtl="0">
              <a:spcBef>
                <a:spcPts val="1000"/>
              </a:spcBef>
              <a:spcAft>
                <a:spcPts val="0"/>
              </a:spcAft>
              <a:buSzPts val="1280"/>
              <a:buFont typeface="Noto Sans Symbols"/>
              <a:buChar char="⮚"/>
            </a:pPr>
            <a:r>
              <a:rPr lang="en-US"/>
              <a:t> </a:t>
            </a:r>
            <a:r>
              <a:rPr lang="en-US" sz="1800"/>
              <a:t>Firm, consistent, but empathetic</a:t>
            </a:r>
            <a:endParaRPr/>
          </a:p>
          <a:p>
            <a:pPr marL="342900" lvl="0" indent="-342900" algn="l" rtl="0">
              <a:spcBef>
                <a:spcPts val="1000"/>
              </a:spcBef>
              <a:spcAft>
                <a:spcPts val="0"/>
              </a:spcAft>
              <a:buSzPts val="1760"/>
              <a:buChar char="►"/>
            </a:pPr>
            <a:r>
              <a:rPr lang="en-US" sz="2200"/>
              <a:t>Set up rules of communication and your relationships, telephone policy, email policy</a:t>
            </a:r>
            <a:endParaRPr/>
          </a:p>
          <a:p>
            <a:pPr marL="342900" lvl="0" indent="-342900" algn="l" rtl="0">
              <a:spcBef>
                <a:spcPts val="1000"/>
              </a:spcBef>
              <a:spcAft>
                <a:spcPts val="0"/>
              </a:spcAft>
              <a:buSzPts val="1760"/>
              <a:buChar char="►"/>
            </a:pPr>
            <a:r>
              <a:rPr lang="en-US" sz="2200"/>
              <a:t>Use feedback and mirroring/be a reality tester </a:t>
            </a:r>
            <a:endParaRPr/>
          </a:p>
          <a:p>
            <a:pPr marL="342900" lvl="0" indent="-251459" algn="l" rtl="0">
              <a:spcBef>
                <a:spcPts val="1000"/>
              </a:spcBef>
              <a:spcAft>
                <a:spcPts val="0"/>
              </a:spcAft>
              <a:buSzPts val="144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4"/>
          <p:cNvSpPr txBox="1">
            <a:spLocks noGrp="1"/>
          </p:cNvSpPr>
          <p:nvPr>
            <p:ph type="title"/>
          </p:nvPr>
        </p:nvSpPr>
        <p:spPr>
          <a:xfrm>
            <a:off x="1383552" y="1112813"/>
            <a:ext cx="9251316"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Century Gothic"/>
              <a:buNone/>
            </a:pPr>
            <a:r>
              <a:rPr lang="en-US" sz="3600"/>
              <a:t>Paradigm Shift for Therapists</a:t>
            </a:r>
            <a:endParaRPr/>
          </a:p>
        </p:txBody>
      </p:sp>
      <p:sp>
        <p:nvSpPr>
          <p:cNvPr id="399" name="Google Shape;399;p24"/>
          <p:cNvSpPr txBox="1">
            <a:spLocks noGrp="1"/>
          </p:cNvSpPr>
          <p:nvPr>
            <p:ph type="body" idx="1"/>
          </p:nvPr>
        </p:nvSpPr>
        <p:spPr>
          <a:xfrm>
            <a:off x="1192697" y="2802245"/>
            <a:ext cx="1062493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Address self-destruction, self-sabotaging effect of their behavior</a:t>
            </a:r>
            <a:endParaRPr/>
          </a:p>
          <a:p>
            <a:pPr marL="342900" lvl="0" indent="-342900" algn="l" rtl="0">
              <a:spcBef>
                <a:spcPts val="1000"/>
              </a:spcBef>
              <a:spcAft>
                <a:spcPts val="0"/>
              </a:spcAft>
              <a:buSzPts val="1920"/>
              <a:buChar char="►"/>
            </a:pPr>
            <a:r>
              <a:rPr lang="en-US" sz="2400"/>
              <a:t>Promote an emotional separation and divorce as ultimate goal</a:t>
            </a:r>
            <a:endParaRPr/>
          </a:p>
          <a:p>
            <a:pPr marL="342900" lvl="0" indent="-342900" algn="l" rtl="0">
              <a:spcBef>
                <a:spcPts val="1000"/>
              </a:spcBef>
              <a:spcAft>
                <a:spcPts val="0"/>
              </a:spcAft>
              <a:buSzPts val="1920"/>
              <a:buChar char="►"/>
            </a:pPr>
            <a:r>
              <a:rPr lang="en-US" sz="2400"/>
              <a:t>Don’t encourage black or white thinking, or splitting or </a:t>
            </a:r>
            <a:r>
              <a:rPr lang="en-US" sz="2200"/>
              <a:t>win/lose mentality</a:t>
            </a:r>
            <a:endParaRPr/>
          </a:p>
          <a:p>
            <a:pPr marL="342900" lvl="0" indent="-342900" algn="l" rtl="0">
              <a:spcBef>
                <a:spcPts val="1000"/>
              </a:spcBef>
              <a:spcAft>
                <a:spcPts val="0"/>
              </a:spcAft>
              <a:buSzPts val="1920"/>
              <a:buChar char="►"/>
            </a:pPr>
            <a:r>
              <a:rPr lang="en-US" sz="2400"/>
              <a:t>Don’t fuel conflict or join in to their distortion and overreactions -Reframe and neutralize</a:t>
            </a:r>
            <a:endParaRPr/>
          </a:p>
          <a:p>
            <a:pPr marL="342900" lvl="0" indent="-342900" algn="l" rtl="0">
              <a:spcBef>
                <a:spcPts val="1000"/>
              </a:spcBef>
              <a:spcAft>
                <a:spcPts val="0"/>
              </a:spcAft>
              <a:buSzPts val="1920"/>
              <a:buChar char="►"/>
            </a:pPr>
            <a:r>
              <a:rPr lang="en-US" sz="2400"/>
              <a:t>Focus on solutions, multiple perspectives and proposals</a:t>
            </a:r>
            <a:endParaRPr/>
          </a:p>
          <a:p>
            <a:pPr marL="342900" lvl="0" indent="-251459" algn="l" rtl="0">
              <a:spcBef>
                <a:spcPts val="1000"/>
              </a:spcBef>
              <a:spcAft>
                <a:spcPts val="0"/>
              </a:spcAft>
              <a:buSzPts val="144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5"/>
          <p:cNvSpPr txBox="1">
            <a:spLocks noGrp="1"/>
          </p:cNvSpPr>
          <p:nvPr>
            <p:ph type="title"/>
          </p:nvPr>
        </p:nvSpPr>
        <p:spPr>
          <a:xfrm>
            <a:off x="1184082" y="359124"/>
            <a:ext cx="9784080" cy="150876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br>
              <a:rPr lang="en-US" sz="4000"/>
            </a:br>
            <a:r>
              <a:rPr lang="en-US" sz="4000"/>
              <a:t>Paradigm Shift for Therapists</a:t>
            </a:r>
            <a:br>
              <a:rPr lang="en-US"/>
            </a:br>
            <a:endParaRPr/>
          </a:p>
        </p:txBody>
      </p:sp>
      <p:sp>
        <p:nvSpPr>
          <p:cNvPr id="405" name="Google Shape;405;p25"/>
          <p:cNvSpPr txBox="1">
            <a:spLocks noGrp="1"/>
          </p:cNvSpPr>
          <p:nvPr>
            <p:ph type="body" idx="1"/>
          </p:nvPr>
        </p:nvSpPr>
        <p:spPr>
          <a:xfrm>
            <a:off x="1174833" y="2673073"/>
            <a:ext cx="10006689" cy="366809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sz="2000"/>
              <a:t>Discourage rehashing history and looking back - Future orientation</a:t>
            </a:r>
            <a:endParaRPr/>
          </a:p>
          <a:p>
            <a:pPr marL="342900" lvl="0" indent="-342900" algn="l" rtl="0">
              <a:spcBef>
                <a:spcPts val="1000"/>
              </a:spcBef>
              <a:spcAft>
                <a:spcPts val="0"/>
              </a:spcAft>
              <a:buSzPts val="1600"/>
              <a:buChar char="►"/>
            </a:pPr>
            <a:r>
              <a:rPr lang="en-US" sz="2000"/>
              <a:t>Educate regarding the reality of “sharing” two homes and importance of healthy relationships with both parents</a:t>
            </a:r>
            <a:endParaRPr/>
          </a:p>
          <a:p>
            <a:pPr marL="342900" lvl="0" indent="-342900" algn="l" rtl="0">
              <a:spcBef>
                <a:spcPts val="1000"/>
              </a:spcBef>
              <a:spcAft>
                <a:spcPts val="0"/>
              </a:spcAft>
              <a:buSzPts val="1600"/>
              <a:buChar char="►"/>
            </a:pPr>
            <a:r>
              <a:rPr lang="en-US" sz="2000"/>
              <a:t>Caution around deleterious effects of passive &amp; aggressive expressions of anger on children</a:t>
            </a:r>
            <a:endParaRPr/>
          </a:p>
          <a:p>
            <a:pPr marL="342900" lvl="0" indent="-342900" algn="l" rtl="0">
              <a:spcBef>
                <a:spcPts val="1000"/>
              </a:spcBef>
              <a:spcAft>
                <a:spcPts val="0"/>
              </a:spcAft>
              <a:buSzPts val="1600"/>
              <a:buChar char="►"/>
            </a:pPr>
            <a:r>
              <a:rPr lang="en-US" sz="2000"/>
              <a:t>Focus on areas of agreement –</a:t>
            </a:r>
            <a:endParaRPr/>
          </a:p>
          <a:p>
            <a:pPr marL="742950" lvl="1" indent="-285750" algn="l" rtl="0">
              <a:spcBef>
                <a:spcPts val="1000"/>
              </a:spcBef>
              <a:spcAft>
                <a:spcPts val="0"/>
              </a:spcAft>
              <a:buSzPts val="1440"/>
              <a:buFont typeface="Noto Sans Symbols"/>
              <a:buChar char="⮚"/>
            </a:pPr>
            <a:r>
              <a:rPr lang="en-US" sz="1800"/>
              <a:t>(Picture of children helps) common love, goals and that they not be scarred by divorce/conflict</a:t>
            </a:r>
            <a:endParaRPr/>
          </a:p>
          <a:p>
            <a:pPr marL="342900" lvl="0" indent="-251459" algn="l" rtl="0">
              <a:spcBef>
                <a:spcPts val="1000"/>
              </a:spcBef>
              <a:spcAft>
                <a:spcPts val="0"/>
              </a:spcAft>
              <a:buSzPts val="144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1383551" y="1063119"/>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r>
              <a:rPr lang="en-US" sz="4000"/>
              <a:t>Paradigm Shift for Therapists</a:t>
            </a:r>
            <a:br>
              <a:rPr lang="en-US"/>
            </a:br>
            <a:endParaRPr/>
          </a:p>
        </p:txBody>
      </p:sp>
      <p:sp>
        <p:nvSpPr>
          <p:cNvPr id="411" name="Google Shape;411;p26"/>
          <p:cNvSpPr txBox="1">
            <a:spLocks noGrp="1"/>
          </p:cNvSpPr>
          <p:nvPr>
            <p:ph type="body" idx="1"/>
          </p:nvPr>
        </p:nvSpPr>
        <p:spPr>
          <a:xfrm>
            <a:off x="1043609" y="2930570"/>
            <a:ext cx="10724321" cy="465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760"/>
              <a:buChar char="►"/>
            </a:pPr>
            <a:r>
              <a:rPr lang="en-US" sz="2200"/>
              <a:t>Avoid dual roles by answering visitation/parenting time questions</a:t>
            </a:r>
            <a:r>
              <a:rPr lang="en-US" sz="2000"/>
              <a:t> </a:t>
            </a:r>
            <a:endParaRPr sz="2200"/>
          </a:p>
          <a:p>
            <a:pPr marL="342900" lvl="0" indent="-342900" algn="l" rtl="0">
              <a:spcBef>
                <a:spcPts val="1000"/>
              </a:spcBef>
              <a:spcAft>
                <a:spcPts val="0"/>
              </a:spcAft>
              <a:buSzPts val="1760"/>
              <a:buChar char="►"/>
            </a:pPr>
            <a:r>
              <a:rPr lang="en-US" sz="2200"/>
              <a:t>Maintain objectivity/neutrality - Be a reality tester</a:t>
            </a:r>
            <a:endParaRPr/>
          </a:p>
          <a:p>
            <a:pPr marL="342900" lvl="0" indent="-342900" algn="l" rtl="0">
              <a:spcBef>
                <a:spcPts val="1000"/>
              </a:spcBef>
              <a:spcAft>
                <a:spcPts val="0"/>
              </a:spcAft>
              <a:buSzPts val="1760"/>
              <a:buChar char="►"/>
            </a:pPr>
            <a:r>
              <a:rPr lang="en-US" sz="2200"/>
              <a:t>Keep focus on children's advocacy/healthy coparenting has huge positive impact on children</a:t>
            </a:r>
            <a:endParaRPr/>
          </a:p>
          <a:p>
            <a:pPr marL="342900" lvl="0" indent="-342900" algn="l" rtl="0">
              <a:spcBef>
                <a:spcPts val="1000"/>
              </a:spcBef>
              <a:spcAft>
                <a:spcPts val="0"/>
              </a:spcAft>
              <a:buSzPts val="1760"/>
              <a:buChar char="►"/>
            </a:pPr>
            <a:r>
              <a:rPr lang="en-US" sz="2200"/>
              <a:t>Assume a firm, consistent but supportive and empathetic stance</a:t>
            </a:r>
            <a:endParaRPr/>
          </a:p>
          <a:p>
            <a:pPr marL="342900" lvl="0" indent="-231140" algn="l" rtl="0">
              <a:spcBef>
                <a:spcPts val="1000"/>
              </a:spcBef>
              <a:spcAft>
                <a:spcPts val="0"/>
              </a:spcAft>
              <a:buSzPts val="1760"/>
              <a:buNone/>
            </a:pP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title"/>
          </p:nvPr>
        </p:nvSpPr>
        <p:spPr>
          <a:xfrm>
            <a:off x="1482944" y="1053180"/>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Century Gothic"/>
              <a:buNone/>
            </a:pPr>
            <a:r>
              <a:rPr lang="en-US"/>
              <a:t>Paradigm Shift for Therapists</a:t>
            </a:r>
            <a:endParaRPr/>
          </a:p>
        </p:txBody>
      </p:sp>
      <p:sp>
        <p:nvSpPr>
          <p:cNvPr id="417" name="Google Shape;417;p27"/>
          <p:cNvSpPr txBox="1">
            <a:spLocks noGrp="1"/>
          </p:cNvSpPr>
          <p:nvPr>
            <p:ph type="body" idx="1"/>
          </p:nvPr>
        </p:nvSpPr>
        <p:spPr>
          <a:xfrm>
            <a:off x="1451394" y="2944084"/>
            <a:ext cx="978408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760"/>
              <a:buChar char="►"/>
            </a:pPr>
            <a:r>
              <a:rPr lang="en-US" sz="2200"/>
              <a:t>Set boundaries and rules in writing</a:t>
            </a:r>
            <a:endParaRPr/>
          </a:p>
          <a:p>
            <a:pPr marL="342900" lvl="0" indent="-342900" algn="l" rtl="0">
              <a:spcBef>
                <a:spcPts val="1000"/>
              </a:spcBef>
              <a:spcAft>
                <a:spcPts val="0"/>
              </a:spcAft>
              <a:buSzPts val="1760"/>
              <a:buChar char="►"/>
            </a:pPr>
            <a:r>
              <a:rPr lang="en-US" sz="2200"/>
              <a:t>Stay within your area of expertise</a:t>
            </a:r>
            <a:endParaRPr/>
          </a:p>
          <a:p>
            <a:pPr marL="342900" lvl="0" indent="-342900" algn="l" rtl="0">
              <a:spcBef>
                <a:spcPts val="1000"/>
              </a:spcBef>
              <a:spcAft>
                <a:spcPts val="0"/>
              </a:spcAft>
              <a:buSzPts val="1760"/>
              <a:buChar char="►"/>
            </a:pPr>
            <a:r>
              <a:rPr lang="en-US" sz="2200"/>
              <a:t>Seek consultation if needed</a:t>
            </a:r>
            <a:endParaRPr/>
          </a:p>
          <a:p>
            <a:pPr marL="342900" lvl="0" indent="-342900" algn="l" rtl="0">
              <a:spcBef>
                <a:spcPts val="1000"/>
              </a:spcBef>
              <a:spcAft>
                <a:spcPts val="0"/>
              </a:spcAft>
              <a:buSzPts val="1760"/>
              <a:buChar char="►"/>
            </a:pPr>
            <a:r>
              <a:rPr lang="en-US" sz="2200"/>
              <a:t>Know the treatment options and make referrals</a:t>
            </a:r>
            <a:endParaRPr/>
          </a:p>
          <a:p>
            <a:pPr marL="342900" lvl="0" indent="-231140" algn="l" rtl="0">
              <a:spcBef>
                <a:spcPts val="1000"/>
              </a:spcBef>
              <a:spcAft>
                <a:spcPts val="0"/>
              </a:spcAft>
              <a:buSzPts val="1760"/>
              <a:buNone/>
            </a:pPr>
            <a:endParaRPr sz="2200"/>
          </a:p>
          <a:p>
            <a:pPr marL="342900" lvl="0" indent="-251459" algn="l" rtl="0">
              <a:spcBef>
                <a:spcPts val="1000"/>
              </a:spcBef>
              <a:spcAft>
                <a:spcPts val="0"/>
              </a:spcAft>
              <a:buSzPts val="144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8"/>
          <p:cNvSpPr txBox="1">
            <a:spLocks noGrp="1"/>
          </p:cNvSpPr>
          <p:nvPr>
            <p:ph type="title"/>
          </p:nvPr>
        </p:nvSpPr>
        <p:spPr>
          <a:xfrm>
            <a:off x="1572393" y="1112814"/>
            <a:ext cx="8761413"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br>
              <a:rPr lang="en-US"/>
            </a:br>
            <a:r>
              <a:rPr lang="en-US" sz="4000"/>
              <a:t>Potential Interventions/Referrals</a:t>
            </a:r>
            <a:br>
              <a:rPr lang="en-US"/>
            </a:br>
            <a:endParaRPr/>
          </a:p>
        </p:txBody>
      </p:sp>
      <p:sp>
        <p:nvSpPr>
          <p:cNvPr id="424" name="Google Shape;424;p28"/>
          <p:cNvSpPr txBox="1">
            <a:spLocks noGrp="1"/>
          </p:cNvSpPr>
          <p:nvPr>
            <p:ph type="body" idx="1"/>
          </p:nvPr>
        </p:nvSpPr>
        <p:spPr>
          <a:xfrm>
            <a:off x="1771177" y="2702889"/>
            <a:ext cx="8825659" cy="376748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SzPct val="79999"/>
              <a:buChar char="►"/>
            </a:pPr>
            <a:r>
              <a:rPr lang="en-US" sz="2600"/>
              <a:t>Therapeutic Supervised Visitation</a:t>
            </a:r>
            <a:endParaRPr/>
          </a:p>
          <a:p>
            <a:pPr marL="342900" lvl="0" indent="-342900" algn="l" rtl="0">
              <a:spcBef>
                <a:spcPts val="1000"/>
              </a:spcBef>
              <a:spcAft>
                <a:spcPts val="0"/>
              </a:spcAft>
              <a:buSzPct val="79999"/>
              <a:buChar char="►"/>
            </a:pPr>
            <a:r>
              <a:rPr lang="en-US" sz="2600"/>
              <a:t>Therapeutic Reunification (if parent-child resist/refusal dynamics) </a:t>
            </a:r>
            <a:endParaRPr/>
          </a:p>
          <a:p>
            <a:pPr marL="342900" lvl="0" indent="-342900" algn="l" rtl="0">
              <a:spcBef>
                <a:spcPts val="1000"/>
              </a:spcBef>
              <a:spcAft>
                <a:spcPts val="0"/>
              </a:spcAft>
              <a:buSzPct val="79999"/>
              <a:buChar char="►"/>
            </a:pPr>
            <a:r>
              <a:rPr lang="en-US" sz="2600"/>
              <a:t>Mediation/Dispute Resolution</a:t>
            </a:r>
            <a:endParaRPr/>
          </a:p>
          <a:p>
            <a:pPr marL="342900" lvl="0" indent="-342900" algn="l" rtl="0">
              <a:spcBef>
                <a:spcPts val="1000"/>
              </a:spcBef>
              <a:spcAft>
                <a:spcPts val="0"/>
              </a:spcAft>
              <a:buSzPct val="79999"/>
              <a:buChar char="►"/>
            </a:pPr>
            <a:r>
              <a:rPr lang="en-US" sz="2600"/>
              <a:t>Therapeutic Mediation</a:t>
            </a:r>
            <a:endParaRPr/>
          </a:p>
          <a:p>
            <a:pPr marL="342900" lvl="0" indent="-342900" algn="l" rtl="0">
              <a:spcBef>
                <a:spcPts val="1000"/>
              </a:spcBef>
              <a:spcAft>
                <a:spcPts val="0"/>
              </a:spcAft>
              <a:buSzPct val="79999"/>
              <a:buChar char="►"/>
            </a:pPr>
            <a:r>
              <a:rPr lang="en-US" sz="2600"/>
              <a:t>Parent Coordination</a:t>
            </a:r>
            <a:endParaRPr/>
          </a:p>
          <a:p>
            <a:pPr marL="342900" lvl="0" indent="-342900" algn="l" rtl="0">
              <a:spcBef>
                <a:spcPts val="1000"/>
              </a:spcBef>
              <a:spcAft>
                <a:spcPts val="0"/>
              </a:spcAft>
              <a:buSzPct val="79999"/>
              <a:buChar char="►"/>
            </a:pPr>
            <a:r>
              <a:rPr lang="en-US" sz="2600"/>
              <a:t>Arbitration</a:t>
            </a:r>
            <a:endParaRPr/>
          </a:p>
          <a:p>
            <a:pPr marL="342900" lvl="0" indent="-342900" algn="l" rtl="0">
              <a:spcBef>
                <a:spcPts val="1000"/>
              </a:spcBef>
              <a:spcAft>
                <a:spcPts val="0"/>
              </a:spcAft>
              <a:buSzPct val="79999"/>
              <a:buChar char="►"/>
            </a:pPr>
            <a:r>
              <a:rPr lang="en-US" sz="2600"/>
              <a:t>Collaborative Divorce (divorce coaches and child specialists)</a:t>
            </a:r>
            <a:endParaRPr/>
          </a:p>
          <a:p>
            <a:pPr marL="342900" lvl="0" indent="-342900" algn="l" rtl="0">
              <a:spcBef>
                <a:spcPts val="1000"/>
              </a:spcBef>
              <a:spcAft>
                <a:spcPts val="0"/>
              </a:spcAft>
              <a:buSzPct val="79999"/>
              <a:buChar char="►"/>
            </a:pPr>
            <a:r>
              <a:rPr lang="en-US" sz="2600"/>
              <a:t>Family Intensives (online or in-person)</a:t>
            </a:r>
            <a:endParaRPr/>
          </a:p>
          <a:p>
            <a:pPr marL="342900" lvl="0" indent="-342900" algn="l" rtl="0">
              <a:spcBef>
                <a:spcPts val="1000"/>
              </a:spcBef>
              <a:spcAft>
                <a:spcPts val="0"/>
              </a:spcAft>
              <a:buSzPct val="79999"/>
              <a:buChar char="►"/>
            </a:pPr>
            <a:r>
              <a:rPr lang="en-US" sz="2600"/>
              <a:t>Education (ex. New Ways For Families)</a:t>
            </a:r>
            <a:endParaRPr/>
          </a:p>
          <a:p>
            <a:pPr marL="342900" lvl="0" indent="-342900" algn="l" rtl="0">
              <a:spcBef>
                <a:spcPts val="1000"/>
              </a:spcBef>
              <a:spcAft>
                <a:spcPts val="0"/>
              </a:spcAft>
              <a:buSzPct val="79999"/>
              <a:buChar char="►"/>
            </a:pPr>
            <a:r>
              <a:rPr lang="en-US" sz="2600"/>
              <a:t>Forensic Evaluations</a:t>
            </a:r>
            <a:endParaRPr/>
          </a:p>
          <a:p>
            <a:pPr marL="342900" lvl="0" indent="-272034" algn="l" rtl="0">
              <a:spcBef>
                <a:spcPts val="1000"/>
              </a:spcBef>
              <a:spcAft>
                <a:spcPts val="0"/>
              </a:spcAft>
              <a:buSzPct val="79999"/>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9"/>
          <p:cNvSpPr txBox="1">
            <a:spLocks noGrp="1"/>
          </p:cNvSpPr>
          <p:nvPr>
            <p:ph type="title"/>
          </p:nvPr>
        </p:nvSpPr>
        <p:spPr>
          <a:xfrm>
            <a:off x="1274222" y="1053180"/>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Century Gothic"/>
              <a:buNone/>
            </a:pPr>
            <a:r>
              <a:rPr lang="en-US"/>
              <a:t>Resources </a:t>
            </a:r>
            <a:endParaRPr/>
          </a:p>
        </p:txBody>
      </p:sp>
      <p:sp>
        <p:nvSpPr>
          <p:cNvPr id="430" name="Google Shape;430;p29"/>
          <p:cNvSpPr txBox="1">
            <a:spLocks noGrp="1"/>
          </p:cNvSpPr>
          <p:nvPr>
            <p:ph type="body" idx="1"/>
          </p:nvPr>
        </p:nvSpPr>
        <p:spPr>
          <a:xfrm>
            <a:off x="775247" y="2633317"/>
            <a:ext cx="5565913" cy="3416301"/>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SzPct val="80000"/>
              <a:buNone/>
            </a:pPr>
            <a:r>
              <a:rPr lang="en-US" sz="2900" b="1" i="0" u="sng" strike="noStrike"/>
              <a:t>COPARENTING RESOURCES </a:t>
            </a:r>
            <a:endParaRPr/>
          </a:p>
          <a:p>
            <a:pPr marL="0" lvl="0" indent="0" algn="l" rtl="0">
              <a:spcBef>
                <a:spcPts val="1000"/>
              </a:spcBef>
              <a:spcAft>
                <a:spcPts val="0"/>
              </a:spcAft>
              <a:buSzPct val="80000"/>
              <a:buNone/>
            </a:pPr>
            <a:r>
              <a:rPr lang="en-US" sz="2500" i="0" u="none" strike="noStrike"/>
              <a:t>https://afccnet.org/Resource-Center/Resources-for-Families </a:t>
            </a:r>
            <a:endParaRPr/>
          </a:p>
          <a:p>
            <a:pPr marL="0" lvl="0" indent="0" algn="l" rtl="0">
              <a:spcBef>
                <a:spcPts val="1000"/>
              </a:spcBef>
              <a:spcAft>
                <a:spcPts val="0"/>
              </a:spcAft>
              <a:buSzPct val="80000"/>
              <a:buNone/>
            </a:pPr>
            <a:r>
              <a:rPr lang="en-US" sz="2500" i="0" u="none" strike="noStrike"/>
              <a:t>https://conflictplaybook.com</a:t>
            </a:r>
            <a:endParaRPr/>
          </a:p>
          <a:p>
            <a:pPr marL="0" lvl="0" indent="0" algn="l" rtl="0">
              <a:spcBef>
                <a:spcPts val="1000"/>
              </a:spcBef>
              <a:spcAft>
                <a:spcPts val="0"/>
              </a:spcAft>
              <a:buSzPct val="80000"/>
              <a:buNone/>
            </a:pPr>
            <a:r>
              <a:rPr lang="en-US" sz="2500" i="0" u="none" strike="noStrike"/>
              <a:t>https://familytransitions-ptw.com/new-beginnings-program</a:t>
            </a:r>
            <a:endParaRPr/>
          </a:p>
          <a:p>
            <a:pPr marL="0" lvl="0" indent="0" algn="l" rtl="0">
              <a:spcBef>
                <a:spcPts val="1000"/>
              </a:spcBef>
              <a:spcAft>
                <a:spcPts val="0"/>
              </a:spcAft>
              <a:buSzPct val="80000"/>
              <a:buNone/>
            </a:pPr>
            <a:r>
              <a:rPr lang="en-US" sz="2500" i="0" u="none" strike="noStrike"/>
              <a:t>https://highconflictitistitute.com/on-demand-courses</a:t>
            </a:r>
            <a:endParaRPr/>
          </a:p>
          <a:p>
            <a:pPr marL="0" lvl="0" indent="0" algn="l" rtl="0">
              <a:spcBef>
                <a:spcPts val="1000"/>
              </a:spcBef>
              <a:spcAft>
                <a:spcPts val="0"/>
              </a:spcAft>
              <a:buSzPct val="80000"/>
              <a:buNone/>
            </a:pPr>
            <a:r>
              <a:rPr lang="en-US" sz="2500" i="0" u="none" strike="noStrike"/>
              <a:t> https://online.divorce-education.com</a:t>
            </a:r>
            <a:endParaRPr/>
          </a:p>
          <a:p>
            <a:pPr marL="0" lvl="0" indent="0" algn="l" rtl="0">
              <a:spcBef>
                <a:spcPts val="1000"/>
              </a:spcBef>
              <a:spcAft>
                <a:spcPts val="0"/>
              </a:spcAft>
              <a:buSzPct val="80000"/>
              <a:buNone/>
            </a:pPr>
            <a:r>
              <a:rPr lang="en-US" sz="2500" i="0" u="none" strike="noStrike"/>
              <a:t> https://uptoparents.org</a:t>
            </a:r>
            <a:endParaRPr/>
          </a:p>
          <a:p>
            <a:pPr marL="0" lvl="0" indent="0" algn="l" rtl="0">
              <a:spcBef>
                <a:spcPts val="1000"/>
              </a:spcBef>
              <a:spcAft>
                <a:spcPts val="0"/>
              </a:spcAft>
              <a:buSzPct val="80000"/>
              <a:buNone/>
            </a:pPr>
            <a:endParaRPr sz="2500" b="1" i="0" u="sng" strike="noStrike"/>
          </a:p>
          <a:p>
            <a:pPr marL="0" lvl="0" indent="0" algn="l" rtl="0">
              <a:spcBef>
                <a:spcPts val="1000"/>
              </a:spcBef>
              <a:spcAft>
                <a:spcPts val="0"/>
              </a:spcAft>
              <a:buSzPct val="80000"/>
              <a:buNone/>
            </a:pPr>
            <a:r>
              <a:rPr lang="en-US" sz="2500" b="1" i="0" u="sng" strike="noStrike"/>
              <a:t>MEDIA</a:t>
            </a:r>
            <a:r>
              <a:rPr lang="en-US" sz="2500" b="1" i="0" u="none" strike="noStrike"/>
              <a:t> </a:t>
            </a:r>
            <a:endParaRPr/>
          </a:p>
          <a:p>
            <a:pPr marL="0" lvl="0" indent="0" algn="l" rtl="0">
              <a:spcBef>
                <a:spcPts val="1000"/>
              </a:spcBef>
              <a:spcAft>
                <a:spcPts val="0"/>
              </a:spcAft>
              <a:buSzPct val="80000"/>
              <a:buNone/>
            </a:pPr>
            <a:r>
              <a:rPr lang="en-US" sz="2500" i="0" u="none" strike="noStrike"/>
              <a:t>https://amazon.ca/Welcome-Back-Pluto-Understanding-Preventing/dp/B0042QDAQ4</a:t>
            </a:r>
            <a:endParaRPr/>
          </a:p>
          <a:p>
            <a:pPr marL="0" lvl="0" indent="0" algn="l" rtl="0">
              <a:spcBef>
                <a:spcPts val="1000"/>
              </a:spcBef>
              <a:spcAft>
                <a:spcPts val="0"/>
              </a:spcAft>
              <a:buSzPct val="79999"/>
              <a:buNone/>
            </a:pPr>
            <a:endParaRPr/>
          </a:p>
        </p:txBody>
      </p:sp>
      <p:sp>
        <p:nvSpPr>
          <p:cNvPr id="431" name="Google Shape;431;p29"/>
          <p:cNvSpPr txBox="1">
            <a:spLocks noGrp="1"/>
          </p:cNvSpPr>
          <p:nvPr>
            <p:ph type="body" idx="2"/>
          </p:nvPr>
        </p:nvSpPr>
        <p:spPr>
          <a:xfrm>
            <a:off x="6757703" y="2627900"/>
            <a:ext cx="4754880" cy="420624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SzPct val="80000"/>
              <a:buNone/>
            </a:pPr>
            <a:r>
              <a:rPr lang="en-US" sz="2900" b="1" u="sng"/>
              <a:t>COPARENTING COMMUNICATION TOOLS </a:t>
            </a:r>
            <a:endParaRPr/>
          </a:p>
          <a:p>
            <a:pPr marL="0" lvl="0" indent="0" algn="l" rtl="0">
              <a:spcBef>
                <a:spcPts val="1000"/>
              </a:spcBef>
              <a:spcAft>
                <a:spcPts val="0"/>
              </a:spcAft>
              <a:buSzPct val="80000"/>
              <a:buNone/>
            </a:pPr>
            <a:r>
              <a:rPr lang="en-US" sz="2500"/>
              <a:t>https://propercomm.com</a:t>
            </a:r>
            <a:endParaRPr/>
          </a:p>
          <a:p>
            <a:pPr marL="0" lvl="0" indent="0" algn="l" rtl="0">
              <a:spcBef>
                <a:spcPts val="1000"/>
              </a:spcBef>
              <a:spcAft>
                <a:spcPts val="0"/>
              </a:spcAft>
              <a:buSzPct val="80000"/>
              <a:buNone/>
            </a:pPr>
            <a:r>
              <a:rPr lang="en-US" sz="2500"/>
              <a:t>https://ourfamilywizard.com</a:t>
            </a:r>
            <a:endParaRPr/>
          </a:p>
          <a:p>
            <a:pPr marL="0" lvl="0" indent="0" algn="l" rtl="0">
              <a:spcBef>
                <a:spcPts val="1000"/>
              </a:spcBef>
              <a:spcAft>
                <a:spcPts val="0"/>
              </a:spcAft>
              <a:buSzPct val="80000"/>
              <a:buNone/>
            </a:pPr>
            <a:r>
              <a:rPr lang="en-US" sz="2500"/>
              <a:t> https://talkingparents.com/home</a:t>
            </a:r>
            <a:endParaRPr/>
          </a:p>
          <a:p>
            <a:pPr marL="0" lvl="0" indent="0" algn="l" rtl="0">
              <a:spcBef>
                <a:spcPts val="1000"/>
              </a:spcBef>
              <a:spcAft>
                <a:spcPts val="0"/>
              </a:spcAft>
              <a:buSzPct val="80000"/>
              <a:buNone/>
            </a:pPr>
            <a:r>
              <a:rPr lang="en-US" sz="2500"/>
              <a:t> https://coparenter.com</a:t>
            </a:r>
            <a:endParaRPr/>
          </a:p>
          <a:p>
            <a:pPr marL="0" lvl="0" indent="0" algn="l" rtl="0">
              <a:spcBef>
                <a:spcPts val="1000"/>
              </a:spcBef>
              <a:spcAft>
                <a:spcPts val="0"/>
              </a:spcAft>
              <a:buSzPct val="80000"/>
              <a:buNone/>
            </a:pPr>
            <a:r>
              <a:rPr lang="en-US" sz="2500"/>
              <a:t> https://civilcommunicator.com</a:t>
            </a:r>
            <a:endParaRPr/>
          </a:p>
          <a:p>
            <a:pPr marL="0" lvl="0" indent="0" algn="l" rtl="0">
              <a:spcBef>
                <a:spcPts val="1000"/>
              </a:spcBef>
              <a:spcAft>
                <a:spcPts val="0"/>
              </a:spcAft>
              <a:buSzPct val="80000"/>
              <a:buNone/>
            </a:pPr>
            <a:r>
              <a:rPr lang="en-US" sz="2500"/>
              <a:t> https://www.cozi.com</a:t>
            </a:r>
            <a:endParaRPr/>
          </a:p>
          <a:p>
            <a:pPr marL="0" lvl="0" indent="0" algn="l" rtl="0">
              <a:spcBef>
                <a:spcPts val="1000"/>
              </a:spcBef>
              <a:spcAft>
                <a:spcPts val="0"/>
              </a:spcAft>
              <a:buSzPct val="80000"/>
              <a:buNone/>
            </a:pPr>
            <a:r>
              <a:rPr lang="en-US" sz="2500"/>
              <a:t> https://sharekids.com</a:t>
            </a:r>
            <a:endParaRPr/>
          </a:p>
          <a:p>
            <a:pPr marL="0" lvl="0" indent="0" algn="l" rtl="0">
              <a:spcBef>
                <a:spcPts val="1000"/>
              </a:spcBef>
              <a:spcAft>
                <a:spcPts val="0"/>
              </a:spcAft>
              <a:buSzPct val="79999"/>
              <a:buNone/>
            </a:pPr>
            <a:endParaRPr/>
          </a:p>
          <a:p>
            <a:pPr marL="0" lvl="0" indent="0" algn="l" rtl="0">
              <a:spcBef>
                <a:spcPts val="1000"/>
              </a:spcBef>
              <a:spcAft>
                <a:spcPts val="0"/>
              </a:spcAft>
              <a:buSzPct val="79999"/>
              <a:buNone/>
            </a:pPr>
            <a:endParaRPr/>
          </a:p>
          <a:p>
            <a:pPr marL="0" lvl="0" indent="0" algn="l" rtl="0">
              <a:spcBef>
                <a:spcPts val="1000"/>
              </a:spcBef>
              <a:spcAft>
                <a:spcPts val="0"/>
              </a:spcAft>
              <a:buSzPct val="80000"/>
              <a:buNone/>
            </a:pPr>
            <a:r>
              <a:rPr lang="en-US" sz="2500"/>
              <a:t>All of these  resources are provided in the following book.</a:t>
            </a:r>
            <a:endParaRPr/>
          </a:p>
          <a:p>
            <a:pPr marL="0" lvl="0" indent="0" algn="l" rtl="0">
              <a:spcBef>
                <a:spcPts val="1000"/>
              </a:spcBef>
              <a:spcAft>
                <a:spcPts val="0"/>
              </a:spcAft>
              <a:buSzPct val="80000"/>
              <a:buNone/>
            </a:pPr>
            <a:r>
              <a:rPr lang="en-US" sz="2500"/>
              <a:t>Ph.D., J. M. A., Esq., M. S. P., &amp; Ph.D., S. M. (2020). </a:t>
            </a:r>
            <a:endParaRPr/>
          </a:p>
          <a:p>
            <a:pPr marL="342900" lvl="0" indent="-342900" algn="l" rtl="0">
              <a:spcBef>
                <a:spcPts val="1000"/>
              </a:spcBef>
              <a:spcAft>
                <a:spcPts val="0"/>
              </a:spcAft>
              <a:buSzPct val="80000"/>
              <a:buChar char="►"/>
            </a:pPr>
            <a:r>
              <a:rPr lang="en-US" sz="2500"/>
              <a:t>Overcoming the Alienation Crisis: 33 Coparenting Solutions. Overcoming Barriers Inc.</a:t>
            </a:r>
            <a:endParaRPr/>
          </a:p>
          <a:p>
            <a:pPr marL="342900" lvl="0" indent="-292608" algn="l" rtl="0">
              <a:spcBef>
                <a:spcPts val="1000"/>
              </a:spcBef>
              <a:spcAft>
                <a:spcPts val="0"/>
              </a:spcAft>
              <a:buSzPct val="79999"/>
              <a:buNone/>
            </a:pPr>
            <a:endParaRPr/>
          </a:p>
          <a:p>
            <a:pPr marL="342900" lvl="0" indent="-292608" algn="l" rtl="0">
              <a:spcBef>
                <a:spcPts val="1000"/>
              </a:spcBef>
              <a:spcAft>
                <a:spcPts val="0"/>
              </a:spcAft>
              <a:buSzPct val="79999"/>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
          <p:cNvSpPr txBox="1">
            <a:spLocks noGrp="1"/>
          </p:cNvSpPr>
          <p:nvPr>
            <p:ph type="title"/>
          </p:nvPr>
        </p:nvSpPr>
        <p:spPr>
          <a:xfrm>
            <a:off x="1302020" y="1013424"/>
            <a:ext cx="10396330"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The Problem: High Conflict Parents/Families</a:t>
            </a:r>
            <a:endParaRPr/>
          </a:p>
        </p:txBody>
      </p:sp>
      <p:sp>
        <p:nvSpPr>
          <p:cNvPr id="266" name="Google Shape;266;p3"/>
          <p:cNvSpPr txBox="1">
            <a:spLocks noGrp="1"/>
          </p:cNvSpPr>
          <p:nvPr>
            <p:ph type="body" idx="1"/>
          </p:nvPr>
        </p:nvSpPr>
        <p:spPr>
          <a:xfrm>
            <a:off x="1154954" y="4164497"/>
            <a:ext cx="4825158" cy="237545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Font typeface="Noto Sans Symbols"/>
              <a:buChar char="⮚"/>
            </a:pPr>
            <a:r>
              <a:rPr lang="en-US" sz="1800"/>
              <a:t>Rigid and uncompromising</a:t>
            </a:r>
            <a:endParaRPr/>
          </a:p>
          <a:p>
            <a:pPr marL="342900" lvl="0" indent="-342900" algn="l" rtl="0">
              <a:spcBef>
                <a:spcPts val="1000"/>
              </a:spcBef>
              <a:spcAft>
                <a:spcPts val="0"/>
              </a:spcAft>
              <a:buSzPts val="1440"/>
              <a:buFont typeface="Noto Sans Symbols"/>
              <a:buChar char="⮚"/>
            </a:pPr>
            <a:r>
              <a:rPr lang="en-US" sz="1800"/>
              <a:t>Emotions dominate thinking</a:t>
            </a:r>
            <a:endParaRPr/>
          </a:p>
          <a:p>
            <a:pPr marL="342900" lvl="0" indent="-342900" algn="l" rtl="0">
              <a:spcBef>
                <a:spcPts val="1000"/>
              </a:spcBef>
              <a:spcAft>
                <a:spcPts val="0"/>
              </a:spcAft>
              <a:buSzPts val="1440"/>
              <a:buFont typeface="Noto Sans Symbols"/>
              <a:buChar char="⮚"/>
            </a:pPr>
            <a:r>
              <a:rPr lang="en-US" sz="1800"/>
              <a:t>Difficulty accepting and healing loss</a:t>
            </a:r>
            <a:endParaRPr/>
          </a:p>
          <a:p>
            <a:pPr marL="342900" lvl="0" indent="-342900" algn="l" rtl="0">
              <a:spcBef>
                <a:spcPts val="1000"/>
              </a:spcBef>
              <a:spcAft>
                <a:spcPts val="0"/>
              </a:spcAft>
              <a:buSzPts val="1440"/>
              <a:buFont typeface="Noto Sans Symbols"/>
              <a:buChar char="⮚"/>
            </a:pPr>
            <a:r>
              <a:rPr lang="en-US" sz="1800"/>
              <a:t>Inability to reflect on own behavior</a:t>
            </a:r>
            <a:endParaRPr/>
          </a:p>
        </p:txBody>
      </p:sp>
      <p:sp>
        <p:nvSpPr>
          <p:cNvPr id="267" name="Google Shape;267;p3"/>
          <p:cNvSpPr txBox="1">
            <a:spLocks noGrp="1"/>
          </p:cNvSpPr>
          <p:nvPr>
            <p:ph type="body" idx="2"/>
          </p:nvPr>
        </p:nvSpPr>
        <p:spPr>
          <a:xfrm>
            <a:off x="6208712" y="4153995"/>
            <a:ext cx="5529401" cy="20877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Font typeface="Noto Sans Symbols"/>
              <a:buChar char="⮚"/>
            </a:pPr>
            <a:r>
              <a:rPr lang="en-US" sz="1800"/>
              <a:t>Difficulty empathizing with others</a:t>
            </a:r>
            <a:endParaRPr/>
          </a:p>
          <a:p>
            <a:pPr marL="342900" lvl="0" indent="-342900" algn="l" rtl="0">
              <a:spcBef>
                <a:spcPts val="1000"/>
              </a:spcBef>
              <a:spcAft>
                <a:spcPts val="0"/>
              </a:spcAft>
              <a:buSzPts val="1440"/>
              <a:buFont typeface="Noto Sans Symbols"/>
              <a:buChar char="⮚"/>
            </a:pPr>
            <a:r>
              <a:rPr lang="en-US" sz="1800"/>
              <a:t>Preoccupied with blaming others</a:t>
            </a:r>
            <a:endParaRPr/>
          </a:p>
          <a:p>
            <a:pPr marL="342900" lvl="0" indent="-342900" algn="l" rtl="0">
              <a:spcBef>
                <a:spcPts val="1000"/>
              </a:spcBef>
              <a:spcAft>
                <a:spcPts val="0"/>
              </a:spcAft>
              <a:buSzPts val="1440"/>
              <a:buFont typeface="Noto Sans Symbols"/>
              <a:buChar char="⮚"/>
            </a:pPr>
            <a:r>
              <a:rPr lang="en-US" sz="1800"/>
              <a:t>Avoid responsibility (for problem or solution</a:t>
            </a:r>
            <a:r>
              <a:rPr lang="en-US"/>
              <a:t>)</a:t>
            </a:r>
            <a:endParaRPr/>
          </a:p>
          <a:p>
            <a:pPr marL="342900" lvl="0" indent="-342900" algn="l" rtl="0">
              <a:spcBef>
                <a:spcPts val="1000"/>
              </a:spcBef>
              <a:spcAft>
                <a:spcPts val="0"/>
              </a:spcAft>
              <a:buSzPts val="1440"/>
              <a:buFont typeface="Noto Sans Symbols"/>
              <a:buChar char="⮚"/>
            </a:pPr>
            <a:r>
              <a:rPr lang="en-US" sz="1800"/>
              <a:t>Depends on others to solve problems</a:t>
            </a:r>
            <a:endParaRPr/>
          </a:p>
        </p:txBody>
      </p:sp>
      <p:sp>
        <p:nvSpPr>
          <p:cNvPr id="268" name="Google Shape;268;p3"/>
          <p:cNvSpPr txBox="1"/>
          <p:nvPr/>
        </p:nvSpPr>
        <p:spPr>
          <a:xfrm>
            <a:off x="1028050" y="2304613"/>
            <a:ext cx="9718455" cy="1703030"/>
          </a:xfrm>
          <a:prstGeom prst="rect">
            <a:avLst/>
          </a:prstGeom>
          <a:noFill/>
          <a:ln>
            <a:noFill/>
          </a:ln>
        </p:spPr>
        <p:txBody>
          <a:bodyPr spcFirstLastPara="1" wrap="square" lIns="91425" tIns="45700" rIns="91425" bIns="45700" anchor="t" anchorCtr="0">
            <a:spAutoFit/>
          </a:bodyPr>
          <a:lstStyle/>
          <a:p>
            <a:pPr marL="342900" marR="0" lvl="0" indent="-231140" algn="l" rtl="0">
              <a:lnSpc>
                <a:spcPct val="100000"/>
              </a:lnSpc>
              <a:spcBef>
                <a:spcPts val="0"/>
              </a:spcBef>
              <a:spcAft>
                <a:spcPts val="0"/>
              </a:spcAft>
              <a:buClr>
                <a:srgbClr val="B31166"/>
              </a:buClr>
              <a:buSzPts val="1760"/>
              <a:buFont typeface="Noto Sans Symbols"/>
              <a:buNone/>
            </a:pPr>
            <a:endParaRPr sz="2200" b="0" i="0" u="none" strike="noStrike" cap="none">
              <a:solidFill>
                <a:srgbClr val="3F3F3F"/>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B31166"/>
              </a:buClr>
              <a:buSzPts val="1760"/>
              <a:buFont typeface="Noto Sans Symbols"/>
              <a:buChar char="►"/>
            </a:pPr>
            <a:r>
              <a:rPr lang="en-US" sz="2200" b="0" i="0" u="none" strike="noStrike" cap="none">
                <a:solidFill>
                  <a:srgbClr val="3F3F3F"/>
                </a:solidFill>
                <a:latin typeface="Century Gothic"/>
                <a:ea typeface="Century Gothic"/>
                <a:cs typeface="Century Gothic"/>
                <a:sym typeface="Century Gothic"/>
              </a:rPr>
              <a:t>One or both parents with a “high conflict” personality traits or disorder</a:t>
            </a:r>
            <a:endParaRPr/>
          </a:p>
          <a:p>
            <a:pPr marL="342900" marR="0" lvl="0" indent="-342900" algn="l" rtl="0">
              <a:lnSpc>
                <a:spcPct val="100000"/>
              </a:lnSpc>
              <a:spcBef>
                <a:spcPts val="1000"/>
              </a:spcBef>
              <a:spcAft>
                <a:spcPts val="0"/>
              </a:spcAft>
              <a:buClr>
                <a:srgbClr val="B31166"/>
              </a:buClr>
              <a:buSzPts val="1760"/>
              <a:buFont typeface="Noto Sans Symbols"/>
              <a:buChar char="►"/>
            </a:pPr>
            <a:r>
              <a:rPr lang="en-US" sz="2200" b="0" i="0" u="none" strike="noStrike" cap="none">
                <a:solidFill>
                  <a:srgbClr val="3F3F3F"/>
                </a:solidFill>
                <a:latin typeface="Century Gothic"/>
                <a:ea typeface="Century Gothic"/>
                <a:cs typeface="Century Gothic"/>
                <a:sym typeface="Century Gothic"/>
              </a:rPr>
              <a:t>High-Conflict People</a:t>
            </a:r>
            <a:endParaRPr/>
          </a:p>
        </p:txBody>
      </p:sp>
      <p:sp>
        <p:nvSpPr>
          <p:cNvPr id="269" name="Google Shape;269;p3"/>
          <p:cNvSpPr txBox="1"/>
          <p:nvPr/>
        </p:nvSpPr>
        <p:spPr>
          <a:xfrm flipH="1">
            <a:off x="5889926" y="6062868"/>
            <a:ext cx="5619586" cy="523220"/>
          </a:xfrm>
          <a:prstGeom prst="rect">
            <a:avLst/>
          </a:prstGeom>
          <a:noFill/>
          <a:ln>
            <a:noFill/>
          </a:ln>
        </p:spPr>
        <p:txBody>
          <a:bodyPr spcFirstLastPara="1" wrap="square" lIns="91425" tIns="45700" rIns="91425" bIns="45700" anchor="t" anchorCtr="0">
            <a:spAutoFit/>
          </a:bodyPr>
          <a:lstStyle/>
          <a:p>
            <a:pPr marL="1577600" marR="0" lvl="8" indent="0" algn="l" rtl="0">
              <a:lnSpc>
                <a:spcPct val="100000"/>
              </a:lnSpc>
              <a:spcBef>
                <a:spcPts val="0"/>
              </a:spcBef>
              <a:spcAft>
                <a:spcPts val="0"/>
              </a:spcAft>
              <a:buClr>
                <a:srgbClr val="000000"/>
              </a:buClr>
              <a:buSzPts val="1400"/>
              <a:buFont typeface="Century Gothic"/>
              <a:buNone/>
            </a:pPr>
            <a:r>
              <a:rPr lang="en-US" sz="1400" b="1" i="0" u="none" strike="noStrike" cap="none">
                <a:solidFill>
                  <a:srgbClr val="000000"/>
                </a:solidFill>
                <a:latin typeface="Century Gothic"/>
                <a:ea typeface="Century Gothic"/>
                <a:cs typeface="Century Gothic"/>
                <a:sym typeface="Century Gothic"/>
              </a:rPr>
              <a:t>Bill Eddy, LCSW, ESQ</a:t>
            </a:r>
            <a:r>
              <a:rPr lang="en-US" sz="1400" b="1" i="1" u="none" strike="noStrike" cap="none">
                <a:solidFill>
                  <a:srgbClr val="000000"/>
                </a:solidFill>
                <a:latin typeface="Century Gothic"/>
                <a:ea typeface="Century Gothic"/>
                <a:cs typeface="Century Gothic"/>
                <a:sym typeface="Century Gothic"/>
              </a:rPr>
              <a:t>,   High Conflict Institute         </a:t>
            </a:r>
            <a:endParaRPr/>
          </a:p>
          <a:p>
            <a:pPr marL="1577600" marR="0" lvl="8" indent="0" algn="l" rtl="0">
              <a:lnSpc>
                <a:spcPct val="100000"/>
              </a:lnSpc>
              <a:spcBef>
                <a:spcPts val="0"/>
              </a:spcBef>
              <a:spcAft>
                <a:spcPts val="0"/>
              </a:spcAft>
              <a:buClr>
                <a:srgbClr val="000000"/>
              </a:buClr>
              <a:buSzPts val="1400"/>
              <a:buFont typeface="Century Gothic"/>
              <a:buNone/>
            </a:pPr>
            <a:r>
              <a:rPr lang="en-US" sz="1400" b="1" i="1" u="none" strike="noStrike" cap="none">
                <a:solidFill>
                  <a:srgbClr val="000000"/>
                </a:solidFill>
                <a:latin typeface="Century Gothic"/>
                <a:ea typeface="Century Gothic"/>
                <a:cs typeface="Century Gothic"/>
                <a:sym typeface="Century Gothic"/>
              </a:rPr>
              <a:t>https://www.highconflictinstitute.com/</a:t>
            </a:r>
            <a:endParaRPr sz="1400" b="0" i="1"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0"/>
          <p:cNvSpPr txBox="1">
            <a:spLocks noGrp="1"/>
          </p:cNvSpPr>
          <p:nvPr>
            <p:ph type="title"/>
          </p:nvPr>
        </p:nvSpPr>
        <p:spPr>
          <a:xfrm>
            <a:off x="1214588" y="1063119"/>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Century Gothic"/>
              <a:buNone/>
            </a:pPr>
            <a:r>
              <a:rPr lang="en-US"/>
              <a:t>Contact Information</a:t>
            </a:r>
            <a:endParaRPr/>
          </a:p>
        </p:txBody>
      </p:sp>
      <p:sp>
        <p:nvSpPr>
          <p:cNvPr id="437" name="Google Shape;437;p30"/>
          <p:cNvSpPr txBox="1">
            <a:spLocks noGrp="1"/>
          </p:cNvSpPr>
          <p:nvPr>
            <p:ph type="body" idx="1"/>
          </p:nvPr>
        </p:nvSpPr>
        <p:spPr>
          <a:xfrm>
            <a:off x="1361658" y="2663134"/>
            <a:ext cx="9394207"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a:p>
            <a:pPr marL="0" lvl="0" indent="0" algn="l" rtl="0">
              <a:spcBef>
                <a:spcPts val="1000"/>
              </a:spcBef>
              <a:spcAft>
                <a:spcPts val="0"/>
              </a:spcAft>
              <a:buSzPts val="1440"/>
              <a:buNone/>
            </a:pPr>
            <a:endParaRPr/>
          </a:p>
          <a:p>
            <a:pPr marL="0" lvl="0" indent="0" algn="l" rtl="0">
              <a:spcBef>
                <a:spcPts val="1000"/>
              </a:spcBef>
              <a:spcAft>
                <a:spcPts val="0"/>
              </a:spcAft>
              <a:buSzPts val="1760"/>
              <a:buNone/>
            </a:pPr>
            <a:r>
              <a:rPr lang="en-US" sz="2200" b="1"/>
              <a:t>Sharon Ryan Montgomery, Psy. D.		Tamsen Thorpe, Ph.D.</a:t>
            </a:r>
            <a:r>
              <a:rPr lang="en-US" sz="2200"/>
              <a:t>		   </a:t>
            </a:r>
            <a:endParaRPr/>
          </a:p>
          <a:p>
            <a:pPr marL="0" lvl="0" indent="0" algn="l" rtl="0">
              <a:spcBef>
                <a:spcPts val="1000"/>
              </a:spcBef>
              <a:spcAft>
                <a:spcPts val="0"/>
              </a:spcAft>
              <a:buSzPts val="1760"/>
              <a:buNone/>
            </a:pPr>
            <a:r>
              <a:rPr lang="en-US" sz="2200"/>
              <a:t>sharonrmpsy@gmail.com		        	drthorpe@directions-cls.com</a:t>
            </a:r>
            <a:endParaRPr/>
          </a:p>
          <a:p>
            <a:pPr marL="0" lvl="0" indent="0" algn="l" rtl="0">
              <a:spcBef>
                <a:spcPts val="1000"/>
              </a:spcBef>
              <a:spcAft>
                <a:spcPts val="0"/>
              </a:spcAft>
              <a:buSzPts val="1760"/>
              <a:buNone/>
            </a:pPr>
            <a:r>
              <a:rPr lang="en-US" sz="2200"/>
              <a:t>License Psychologist #1931				License Psychologist #3826</a:t>
            </a:r>
            <a:endParaRPr/>
          </a:p>
          <a:p>
            <a:pPr marL="342900" lvl="0" indent="-251459" algn="l" rtl="0">
              <a:spcBef>
                <a:spcPts val="1000"/>
              </a:spcBef>
              <a:spcAft>
                <a:spcPts val="0"/>
              </a:spcAft>
              <a:buSzPts val="144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
          <p:cNvSpPr txBox="1">
            <a:spLocks noGrp="1"/>
          </p:cNvSpPr>
          <p:nvPr>
            <p:ph type="title"/>
          </p:nvPr>
        </p:nvSpPr>
        <p:spPr>
          <a:xfrm>
            <a:off x="824947" y="1082997"/>
            <a:ext cx="10823713" cy="70696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2"/>
              </a:buClr>
              <a:buSzPct val="100000"/>
              <a:buFont typeface="Century Gothic"/>
              <a:buNone/>
            </a:pPr>
            <a:br>
              <a:rPr lang="en-US"/>
            </a:br>
            <a:r>
              <a:rPr lang="en-US"/>
              <a:t>High Conflict Personalities - Externalizing Responsibility</a:t>
            </a:r>
            <a:br>
              <a:rPr lang="en-US"/>
            </a:br>
            <a:endParaRPr/>
          </a:p>
        </p:txBody>
      </p:sp>
      <p:sp>
        <p:nvSpPr>
          <p:cNvPr id="275" name="Google Shape;275;p4"/>
          <p:cNvSpPr txBox="1">
            <a:spLocks noGrp="1"/>
          </p:cNvSpPr>
          <p:nvPr>
            <p:ph type="body" idx="1"/>
          </p:nvPr>
        </p:nvSpPr>
        <p:spPr>
          <a:xfrm>
            <a:off x="1113467" y="2603466"/>
            <a:ext cx="10207203"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a:t>
            </a:r>
            <a:r>
              <a:rPr lang="en-US" sz="2000"/>
              <a:t>High Conflict People” externalize by focusing on a specific person or group - their “Target of Blame”</a:t>
            </a:r>
            <a:endParaRPr/>
          </a:p>
          <a:p>
            <a:pPr marL="342900" lvl="0" indent="-342900" algn="l" rtl="0">
              <a:spcBef>
                <a:spcPts val="1000"/>
              </a:spcBef>
              <a:spcAft>
                <a:spcPts val="0"/>
              </a:spcAft>
              <a:buSzPts val="1600"/>
              <a:buChar char="►"/>
            </a:pPr>
            <a:r>
              <a:rPr lang="en-US" sz="2000"/>
              <a:t>This leads them into intense conflict in relationships, the workplace and sometimes litigation against that individual or group:</a:t>
            </a:r>
            <a:endParaRPr/>
          </a:p>
          <a:p>
            <a:pPr marL="228600" lvl="1" indent="0" algn="l" rtl="0">
              <a:spcBef>
                <a:spcPts val="1000"/>
              </a:spcBef>
              <a:spcAft>
                <a:spcPts val="0"/>
              </a:spcAft>
              <a:buSzPts val="1600"/>
              <a:buNone/>
            </a:pPr>
            <a:endParaRPr sz="2000" i="1"/>
          </a:p>
          <a:p>
            <a:pPr marL="228600" lvl="1" indent="0" algn="l" rtl="0">
              <a:spcBef>
                <a:spcPts val="1000"/>
              </a:spcBef>
              <a:spcAft>
                <a:spcPts val="0"/>
              </a:spcAft>
              <a:buSzPts val="1440"/>
              <a:buNone/>
            </a:pPr>
            <a:r>
              <a:rPr lang="en-US" sz="1800" i="1"/>
              <a:t>“He’s the cause of all of my problems. Once he’s out of my life, everything will be fine.”</a:t>
            </a:r>
            <a:endParaRPr/>
          </a:p>
          <a:p>
            <a:pPr marL="228600" lvl="1" indent="0" algn="l" rtl="0">
              <a:spcBef>
                <a:spcPts val="1000"/>
              </a:spcBef>
              <a:spcAft>
                <a:spcPts val="0"/>
              </a:spcAft>
              <a:buSzPts val="1440"/>
              <a:buNone/>
            </a:pPr>
            <a:r>
              <a:rPr lang="en-US" sz="1800" i="1"/>
              <a:t>“I had to hit her, after what she said to me.”</a:t>
            </a:r>
            <a:endParaRPr/>
          </a:p>
          <a:p>
            <a:pPr marL="228600" lvl="1" indent="0" algn="l" rtl="0">
              <a:spcBef>
                <a:spcPts val="1000"/>
              </a:spcBef>
              <a:spcAft>
                <a:spcPts val="0"/>
              </a:spcAft>
              <a:buSzPts val="1440"/>
              <a:buNone/>
            </a:pPr>
            <a:r>
              <a:rPr lang="en-US" sz="1800" i="1"/>
              <a:t>“The children would be better off if my ex was dead.”</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1711538" y="1043241"/>
            <a:ext cx="8761413" cy="70696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2"/>
              </a:buClr>
              <a:buSzPts val="3600"/>
              <a:buFont typeface="Century Gothic"/>
              <a:buNone/>
            </a:pPr>
            <a:r>
              <a:rPr lang="en-US"/>
              <a:t>Impact of High Conflict on Parenting</a:t>
            </a:r>
            <a:endParaRPr/>
          </a:p>
        </p:txBody>
      </p:sp>
      <p:sp>
        <p:nvSpPr>
          <p:cNvPr id="281" name="Google Shape;281;p5"/>
          <p:cNvSpPr txBox="1">
            <a:spLocks noGrp="1"/>
          </p:cNvSpPr>
          <p:nvPr>
            <p:ph type="body" idx="1"/>
          </p:nvPr>
        </p:nvSpPr>
        <p:spPr>
          <a:xfrm>
            <a:off x="1719474" y="2578203"/>
            <a:ext cx="11350486" cy="42002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Role Reversals/Parentification </a:t>
            </a:r>
            <a:endParaRPr/>
          </a:p>
          <a:p>
            <a:pPr marL="342900" lvl="0" indent="-342900" algn="l" rtl="0">
              <a:spcBef>
                <a:spcPts val="1000"/>
              </a:spcBef>
              <a:spcAft>
                <a:spcPts val="0"/>
              </a:spcAft>
              <a:buSzPts val="1440"/>
              <a:buChar char="►"/>
            </a:pPr>
            <a:r>
              <a:rPr lang="en-US"/>
              <a:t>Children seen as either allies or enemies - Splitting</a:t>
            </a:r>
            <a:endParaRPr/>
          </a:p>
          <a:p>
            <a:pPr marL="342900" lvl="0" indent="-342900" algn="l" rtl="0">
              <a:spcBef>
                <a:spcPts val="1000"/>
              </a:spcBef>
              <a:spcAft>
                <a:spcPts val="0"/>
              </a:spcAft>
              <a:buSzPts val="1440"/>
              <a:buChar char="►"/>
            </a:pPr>
            <a:r>
              <a:rPr lang="en-US"/>
              <a:t>Involve children  in all disputes</a:t>
            </a:r>
            <a:endParaRPr/>
          </a:p>
          <a:p>
            <a:pPr marL="342900" lvl="0" indent="-342900" algn="l" rtl="0">
              <a:spcBef>
                <a:spcPts val="1000"/>
              </a:spcBef>
              <a:spcAft>
                <a:spcPts val="0"/>
              </a:spcAft>
              <a:buSzPts val="1440"/>
              <a:buChar char="►"/>
            </a:pPr>
            <a:r>
              <a:rPr lang="en-US"/>
              <a:t>See child’s needs as same as parent’s</a:t>
            </a:r>
            <a:endParaRPr/>
          </a:p>
          <a:p>
            <a:pPr marL="342900" lvl="0" indent="-342900" algn="l" rtl="0">
              <a:spcBef>
                <a:spcPts val="1000"/>
              </a:spcBef>
              <a:spcAft>
                <a:spcPts val="0"/>
              </a:spcAft>
              <a:buSzPts val="1440"/>
              <a:buChar char="►"/>
            </a:pPr>
            <a:r>
              <a:rPr lang="en-US"/>
              <a:t>Lack of  empathy for child</a:t>
            </a:r>
            <a:endParaRPr/>
          </a:p>
          <a:p>
            <a:pPr marL="342900" lvl="0" indent="-342900" algn="l" rtl="0">
              <a:spcBef>
                <a:spcPts val="1000"/>
              </a:spcBef>
              <a:spcAft>
                <a:spcPts val="0"/>
              </a:spcAft>
              <a:buSzPts val="1440"/>
              <a:buChar char="►"/>
            </a:pPr>
            <a:r>
              <a:rPr lang="en-US"/>
              <a:t>Project negative qualities onto child</a:t>
            </a:r>
            <a:endParaRPr/>
          </a:p>
          <a:p>
            <a:pPr marL="342900" lvl="0" indent="-342900" algn="l" rtl="0">
              <a:spcBef>
                <a:spcPts val="1000"/>
              </a:spcBef>
              <a:spcAft>
                <a:spcPts val="0"/>
              </a:spcAft>
              <a:buSzPts val="1440"/>
              <a:buChar char="►"/>
            </a:pPr>
            <a:r>
              <a:rPr lang="en-US"/>
              <a:t>Parent emotionally &amp; physically unavailable</a:t>
            </a:r>
            <a:endParaRPr/>
          </a:p>
          <a:p>
            <a:pPr marL="342900" lvl="0" indent="-342900" algn="l" rtl="0">
              <a:spcBef>
                <a:spcPts val="1000"/>
              </a:spcBef>
              <a:spcAft>
                <a:spcPts val="0"/>
              </a:spcAft>
              <a:buSzPts val="1440"/>
              <a:buChar char="►"/>
            </a:pPr>
            <a:r>
              <a:rPr lang="en-US"/>
              <a:t>Abuse of child (physical, sexual, neglect, emotional, verbal) as object </a:t>
            </a:r>
            <a:endParaRPr/>
          </a:p>
          <a:p>
            <a:pPr marL="742950" lvl="1" indent="-285750" algn="l" rtl="0">
              <a:spcBef>
                <a:spcPts val="1000"/>
              </a:spcBef>
              <a:spcAft>
                <a:spcPts val="0"/>
              </a:spcAft>
              <a:buSzPts val="1280"/>
              <a:buFont typeface="Noto Sans Symbols"/>
              <a:buChar char="⮚"/>
            </a:pPr>
            <a:r>
              <a:rPr lang="en-US"/>
              <a:t>Threat, lack of impulsive control, dominance, etc.</a:t>
            </a:r>
            <a:endParaRPr/>
          </a:p>
          <a:p>
            <a:pPr marL="342900" lvl="0" indent="-251459" algn="l" rtl="0">
              <a:spcBef>
                <a:spcPts val="1000"/>
              </a:spcBef>
              <a:spcAft>
                <a:spcPts val="0"/>
              </a:spcAft>
              <a:buSzPts val="144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
          <p:cNvSpPr txBox="1">
            <a:spLocks noGrp="1"/>
          </p:cNvSpPr>
          <p:nvPr>
            <p:ph type="title"/>
          </p:nvPr>
        </p:nvSpPr>
        <p:spPr>
          <a:xfrm>
            <a:off x="1661849" y="1082997"/>
            <a:ext cx="8761413" cy="70696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2"/>
              </a:buClr>
              <a:buSzPts val="3600"/>
              <a:buFont typeface="Century Gothic"/>
              <a:buNone/>
            </a:pPr>
            <a:r>
              <a:rPr lang="en-US"/>
              <a:t>Impact of High Conflict on Children</a:t>
            </a:r>
            <a:endParaRPr/>
          </a:p>
        </p:txBody>
      </p:sp>
      <p:sp>
        <p:nvSpPr>
          <p:cNvPr id="288" name="Google Shape;288;p6"/>
          <p:cNvSpPr txBox="1">
            <a:spLocks noGrp="1"/>
          </p:cNvSpPr>
          <p:nvPr>
            <p:ph type="body" idx="1"/>
          </p:nvPr>
        </p:nvSpPr>
        <p:spPr>
          <a:xfrm>
            <a:off x="1391760" y="2887940"/>
            <a:ext cx="9784080" cy="42062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Tremendous anxiety and insecurity -  Trauma in severe cases</a:t>
            </a:r>
            <a:endParaRPr/>
          </a:p>
          <a:p>
            <a:pPr marL="342900" lvl="0" indent="-342900" algn="l" rtl="0">
              <a:spcBef>
                <a:spcPts val="1000"/>
              </a:spcBef>
              <a:spcAft>
                <a:spcPts val="0"/>
              </a:spcAft>
              <a:buSzPts val="1440"/>
              <a:buChar char="►"/>
            </a:pPr>
            <a:r>
              <a:rPr lang="en-US"/>
              <a:t>Depression/Loss Issues (75% of adult mental health issues begin in adolescence)</a:t>
            </a:r>
            <a:endParaRPr/>
          </a:p>
          <a:p>
            <a:pPr marL="342900" lvl="0" indent="-342900" algn="l" rtl="0">
              <a:spcBef>
                <a:spcPts val="1000"/>
              </a:spcBef>
              <a:spcAft>
                <a:spcPts val="0"/>
              </a:spcAft>
              <a:buSzPts val="1440"/>
              <a:buChar char="►"/>
            </a:pPr>
            <a:r>
              <a:rPr lang="en-US"/>
              <a:t>Behavioral problems -  inconsistent/competitive parenting</a:t>
            </a:r>
            <a:endParaRPr/>
          </a:p>
          <a:p>
            <a:pPr marL="342900" lvl="0" indent="-342900" algn="l" rtl="0">
              <a:spcBef>
                <a:spcPts val="1000"/>
              </a:spcBef>
              <a:spcAft>
                <a:spcPts val="0"/>
              </a:spcAft>
              <a:buSzPts val="1440"/>
              <a:buChar char="►"/>
            </a:pPr>
            <a:r>
              <a:rPr lang="en-US"/>
              <a:t>Loss of sense of self - parent’s needs/anger taking precedence over child’s needs</a:t>
            </a:r>
            <a:endParaRPr/>
          </a:p>
          <a:p>
            <a:pPr marL="342900" lvl="0" indent="-342900" algn="l" rtl="0">
              <a:spcBef>
                <a:spcPts val="1000"/>
              </a:spcBef>
              <a:spcAft>
                <a:spcPts val="0"/>
              </a:spcAft>
              <a:buSzPts val="1440"/>
              <a:buChar char="►"/>
            </a:pPr>
            <a:r>
              <a:rPr lang="en-US"/>
              <a:t>Identification with aggressor in feelings and/or behavior</a:t>
            </a:r>
            <a:endParaRPr/>
          </a:p>
          <a:p>
            <a:pPr marL="342900" lvl="0" indent="-342900" algn="l" rtl="0">
              <a:spcBef>
                <a:spcPts val="1000"/>
              </a:spcBef>
              <a:spcAft>
                <a:spcPts val="0"/>
              </a:spcAft>
              <a:buSzPts val="1440"/>
              <a:buChar char="►"/>
            </a:pPr>
            <a:r>
              <a:rPr lang="en-US"/>
              <a:t>High conflict as an effect rather than cause</a:t>
            </a:r>
            <a:endParaRPr/>
          </a:p>
          <a:p>
            <a:pPr marL="342900" lvl="0" indent="-342900" algn="l" rtl="0">
              <a:spcBef>
                <a:spcPts val="1000"/>
              </a:spcBef>
              <a:spcAft>
                <a:spcPts val="0"/>
              </a:spcAft>
              <a:buSzPts val="1440"/>
              <a:buChar char="►"/>
            </a:pPr>
            <a:r>
              <a:rPr lang="en-US"/>
              <a:t>Loyalty conflicts</a:t>
            </a:r>
            <a:endParaRPr/>
          </a:p>
          <a:p>
            <a:pPr marL="342900" lvl="0" indent="-342900" algn="l" rtl="0">
              <a:spcBef>
                <a:spcPts val="1000"/>
              </a:spcBef>
              <a:spcAft>
                <a:spcPts val="0"/>
              </a:spcAft>
              <a:buSzPts val="1440"/>
              <a:buChar char="►"/>
            </a:pPr>
            <a:r>
              <a:rPr lang="en-US"/>
              <a:t>Academic decline</a:t>
            </a:r>
            <a:endParaRPr/>
          </a:p>
          <a:p>
            <a:pPr marL="342900" lvl="0" indent="-251459" algn="l" rtl="0">
              <a:spcBef>
                <a:spcPts val="1000"/>
              </a:spcBef>
              <a:spcAft>
                <a:spcPts val="0"/>
              </a:spcAft>
              <a:buSzPts val="144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7"/>
          <p:cNvSpPr txBox="1">
            <a:spLocks noGrp="1"/>
          </p:cNvSpPr>
          <p:nvPr>
            <p:ph type="title"/>
          </p:nvPr>
        </p:nvSpPr>
        <p:spPr>
          <a:xfrm>
            <a:off x="1154954" y="1063119"/>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				New Research on Diversity</a:t>
            </a:r>
            <a:endParaRPr/>
          </a:p>
        </p:txBody>
      </p:sp>
      <p:sp>
        <p:nvSpPr>
          <p:cNvPr id="295" name="Google Shape;295;p7"/>
          <p:cNvSpPr txBox="1">
            <a:spLocks noGrp="1"/>
          </p:cNvSpPr>
          <p:nvPr>
            <p:ph type="body" idx="1"/>
          </p:nvPr>
        </p:nvSpPr>
        <p:spPr>
          <a:xfrm>
            <a:off x="675861" y="2210459"/>
            <a:ext cx="10982739" cy="4657477"/>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80000"/>
              <a:buNone/>
            </a:pPr>
            <a:r>
              <a:rPr lang="en-US" sz="2400" u="sng"/>
              <a:t>Unmarried Parents Findings</a:t>
            </a:r>
            <a:endParaRPr/>
          </a:p>
          <a:p>
            <a:pPr marL="228600" lvl="1" indent="0" algn="l" rtl="0">
              <a:spcBef>
                <a:spcPts val="1000"/>
              </a:spcBef>
              <a:spcAft>
                <a:spcPts val="0"/>
              </a:spcAft>
              <a:buSzPct val="80000"/>
              <a:buNone/>
            </a:pPr>
            <a:r>
              <a:rPr lang="en-US"/>
              <a:t>(Fagan et al., 2020) Descriptive study of low-income, never married fathers</a:t>
            </a:r>
            <a:endParaRPr/>
          </a:p>
          <a:p>
            <a:pPr marL="742950" lvl="1" indent="-279654" algn="l" rtl="0">
              <a:spcBef>
                <a:spcPts val="1000"/>
              </a:spcBef>
              <a:spcAft>
                <a:spcPts val="0"/>
              </a:spcAft>
              <a:buSzPct val="80000"/>
              <a:buChar char="►"/>
            </a:pPr>
            <a:r>
              <a:rPr lang="en-US"/>
              <a:t>To stay involved with their children these fathers need to maintain at least an adequate coparenting relationship with the mother</a:t>
            </a:r>
            <a:endParaRPr/>
          </a:p>
          <a:p>
            <a:pPr marL="742950" lvl="1" indent="-279654" algn="l" rtl="0">
              <a:spcBef>
                <a:spcPts val="1000"/>
              </a:spcBef>
              <a:spcAft>
                <a:spcPts val="0"/>
              </a:spcAft>
              <a:buSzPct val="80000"/>
              <a:buChar char="►"/>
            </a:pPr>
            <a:r>
              <a:rPr lang="en-US"/>
              <a:t>Fathers with children by multiple partners (12-13% so fairly widespread, especially among AA and Hispanic men)) </a:t>
            </a:r>
            <a:endParaRPr/>
          </a:p>
          <a:p>
            <a:pPr marL="1143000" lvl="2" indent="-223266" algn="l" rtl="0">
              <a:spcBef>
                <a:spcPts val="1000"/>
              </a:spcBef>
              <a:spcAft>
                <a:spcPts val="0"/>
              </a:spcAft>
              <a:buSzPct val="80000"/>
              <a:buFont typeface="Noto Sans Symbols"/>
              <a:buChar char="⮚"/>
            </a:pPr>
            <a:r>
              <a:rPr lang="en-US"/>
              <a:t>Show less optimal parenting</a:t>
            </a:r>
            <a:endParaRPr/>
          </a:p>
          <a:p>
            <a:pPr marL="1143000" lvl="2" indent="-223266" algn="l" rtl="0">
              <a:spcBef>
                <a:spcPts val="1000"/>
              </a:spcBef>
              <a:spcAft>
                <a:spcPts val="0"/>
              </a:spcAft>
              <a:buSzPct val="80000"/>
              <a:buFont typeface="Noto Sans Symbols"/>
              <a:buChar char="⮚"/>
            </a:pPr>
            <a:r>
              <a:rPr lang="en-US"/>
              <a:t>Tend to have more personal challenges</a:t>
            </a:r>
            <a:endParaRPr/>
          </a:p>
          <a:p>
            <a:pPr marL="1143000" lvl="2" indent="-223266" algn="l" rtl="0">
              <a:spcBef>
                <a:spcPts val="1000"/>
              </a:spcBef>
              <a:spcAft>
                <a:spcPts val="0"/>
              </a:spcAft>
              <a:buSzPct val="80000"/>
              <a:buFont typeface="Noto Sans Symbols"/>
              <a:buChar char="⮚"/>
            </a:pPr>
            <a:r>
              <a:rPr lang="en-US"/>
              <a:t>Increased  likelihood of their children not seeing them</a:t>
            </a:r>
            <a:endParaRPr/>
          </a:p>
          <a:p>
            <a:pPr marL="228600" lvl="1" indent="0" algn="l" rtl="0">
              <a:spcBef>
                <a:spcPts val="1000"/>
              </a:spcBef>
              <a:spcAft>
                <a:spcPts val="0"/>
              </a:spcAft>
              <a:buSzPct val="80000"/>
              <a:buNone/>
            </a:pPr>
            <a:endParaRPr/>
          </a:p>
          <a:p>
            <a:pPr marL="228600" lvl="1" indent="0" algn="l" rtl="0">
              <a:spcBef>
                <a:spcPts val="1000"/>
              </a:spcBef>
              <a:spcAft>
                <a:spcPts val="0"/>
              </a:spcAft>
              <a:buSzPct val="80000"/>
              <a:buNone/>
            </a:pPr>
            <a:r>
              <a:rPr lang="en-US"/>
              <a:t>(Mallette et al., 2020) Unmarried, fragile families</a:t>
            </a:r>
            <a:endParaRPr/>
          </a:p>
          <a:p>
            <a:pPr marL="742950" lvl="1" indent="-279654" algn="l" rtl="0">
              <a:spcBef>
                <a:spcPts val="1000"/>
              </a:spcBef>
              <a:spcAft>
                <a:spcPts val="0"/>
              </a:spcAft>
              <a:buSzPct val="80000"/>
              <a:buChar char="►"/>
            </a:pPr>
            <a:r>
              <a:rPr lang="en-US"/>
              <a:t>conflictual parenting negatively impacts the mother’s mental health &amp; quality of their parenting</a:t>
            </a:r>
            <a:endParaRPr/>
          </a:p>
          <a:p>
            <a:pPr marL="742950" lvl="1" indent="-286766" algn="l" rtl="0">
              <a:spcBef>
                <a:spcPts val="1000"/>
              </a:spcBef>
              <a:spcAft>
                <a:spcPts val="0"/>
              </a:spcAft>
              <a:buSzPct val="90000"/>
              <a:buChar char="►"/>
            </a:pPr>
            <a:r>
              <a:rPr lang="en-US"/>
              <a:t>coparenting support facilitates fathers involvement</a:t>
            </a:r>
            <a:endParaRPr/>
          </a:p>
          <a:p>
            <a:pPr marL="742950" lvl="1" indent="-286766" algn="l" rtl="0">
              <a:spcBef>
                <a:spcPts val="1000"/>
              </a:spcBef>
              <a:spcAft>
                <a:spcPts val="0"/>
              </a:spcAft>
              <a:buSzPct val="90000"/>
              <a:buChar char="►"/>
            </a:pPr>
            <a:r>
              <a:rPr lang="en-US"/>
              <a:t>consistent early father involvement is predictive of less maternal depression later in the child's life</a:t>
            </a:r>
            <a:endParaRPr/>
          </a:p>
          <a:p>
            <a:pPr marL="228600" lvl="1" indent="0" algn="l" rtl="0">
              <a:spcBef>
                <a:spcPts val="1000"/>
              </a:spcBef>
              <a:spcAft>
                <a:spcPts val="0"/>
              </a:spcAft>
              <a:buSzPct val="80000"/>
              <a:buNone/>
            </a:pPr>
            <a:endParaRPr/>
          </a:p>
          <a:p>
            <a:pPr marL="228600" lvl="1" indent="0" algn="l" rtl="0">
              <a:spcBef>
                <a:spcPts val="1000"/>
              </a:spcBef>
              <a:spcAft>
                <a:spcPts val="0"/>
              </a:spcAft>
              <a:buSzPct val="80000"/>
              <a:buNone/>
            </a:pPr>
            <a:r>
              <a:rPr lang="en-US"/>
              <a:t>(Kopystynska et al., 2020) Longitudinal study of low-income, never married parents where education was provided to expecting or parents of infants</a:t>
            </a:r>
            <a:endParaRPr/>
          </a:p>
          <a:p>
            <a:pPr marL="742950" lvl="1" indent="-279654" algn="l" rtl="0">
              <a:spcBef>
                <a:spcPts val="1000"/>
              </a:spcBef>
              <a:spcAft>
                <a:spcPts val="0"/>
              </a:spcAft>
              <a:buSzPct val="80000"/>
              <a:buChar char="►"/>
            </a:pPr>
            <a:r>
              <a:rPr lang="en-US"/>
              <a:t>Found that coparenting skills were below par when parents experience destructive conflict = hostility</a:t>
            </a:r>
            <a:endParaRPr/>
          </a:p>
          <a:p>
            <a:pPr marL="1143000" lvl="2" indent="-223266" algn="l" rtl="0">
              <a:spcBef>
                <a:spcPts val="1000"/>
              </a:spcBef>
              <a:spcAft>
                <a:spcPts val="0"/>
              </a:spcAft>
              <a:buSzPct val="80000"/>
              <a:buFont typeface="Noto Sans Symbols"/>
              <a:buChar char="⮚"/>
            </a:pPr>
            <a:r>
              <a:rPr lang="en-US"/>
              <a:t>Constructive conflict can be beneficial to cooperation in caregiving </a:t>
            </a:r>
            <a:endParaRPr/>
          </a:p>
          <a:p>
            <a:pPr marL="742950" lvl="1" indent="-222758" algn="l" rtl="0">
              <a:spcBef>
                <a:spcPts val="1000"/>
              </a:spcBef>
              <a:spcAft>
                <a:spcPts val="0"/>
              </a:spcAft>
              <a:buSzPct val="8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8"/>
          <p:cNvSpPr txBox="1">
            <a:spLocks noGrp="1"/>
          </p:cNvSpPr>
          <p:nvPr>
            <p:ph type="title"/>
          </p:nvPr>
        </p:nvSpPr>
        <p:spPr>
          <a:xfrm>
            <a:off x="1403430" y="1073058"/>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600"/>
              <a:buFont typeface="Century Gothic"/>
              <a:buNone/>
            </a:pPr>
            <a:r>
              <a:rPr lang="en-US"/>
              <a:t>New Research on Diversity</a:t>
            </a:r>
            <a:endParaRPr/>
          </a:p>
        </p:txBody>
      </p:sp>
      <p:sp>
        <p:nvSpPr>
          <p:cNvPr id="301" name="Google Shape;301;p8"/>
          <p:cNvSpPr txBox="1">
            <a:spLocks noGrp="1"/>
          </p:cNvSpPr>
          <p:nvPr>
            <p:ph type="body" idx="1"/>
          </p:nvPr>
        </p:nvSpPr>
        <p:spPr>
          <a:xfrm>
            <a:off x="655982" y="2230338"/>
            <a:ext cx="11270974" cy="4846320"/>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SzPts val="1600"/>
              <a:buNone/>
            </a:pPr>
            <a:r>
              <a:rPr lang="en-US" sz="2000" u="sng"/>
              <a:t>Adoption and Queer Stepfamilies</a:t>
            </a:r>
            <a:endParaRPr sz="2000"/>
          </a:p>
          <a:p>
            <a:pPr marL="0" lvl="0" indent="0" algn="l" rtl="0">
              <a:spcBef>
                <a:spcPts val="1000"/>
              </a:spcBef>
              <a:spcAft>
                <a:spcPts val="0"/>
              </a:spcAft>
              <a:buSzPts val="1440"/>
              <a:buNone/>
            </a:pPr>
            <a:r>
              <a:rPr lang="en-US"/>
              <a:t>(Farr, R. H., Bruun, S. T., &amp; Simon, K. A., 2019)</a:t>
            </a:r>
            <a:endParaRPr/>
          </a:p>
          <a:p>
            <a:pPr marL="342900" lvl="0" indent="-342900" algn="l" rtl="0">
              <a:spcBef>
                <a:spcPts val="1000"/>
              </a:spcBef>
              <a:spcAft>
                <a:spcPts val="0"/>
              </a:spcAft>
              <a:buSzPts val="1440"/>
              <a:buChar char="►"/>
            </a:pPr>
            <a:r>
              <a:rPr lang="en-US"/>
              <a:t>Found a child’s outcome is closely related to how parents handle family conflict regardless of  parental sexual orientation</a:t>
            </a:r>
            <a:endParaRPr/>
          </a:p>
          <a:p>
            <a:pPr marL="342900" lvl="0" indent="-342900" algn="l" rtl="0">
              <a:spcBef>
                <a:spcPts val="1000"/>
              </a:spcBef>
              <a:spcAft>
                <a:spcPts val="0"/>
              </a:spcAft>
              <a:buSzPts val="1440"/>
              <a:buChar char="►"/>
            </a:pPr>
            <a:r>
              <a:rPr lang="en-US"/>
              <a:t>Research demonstrated significant association between supportive co-parenting and fewer child behavior problems - included same-sex families with adopted children</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r>
              <a:rPr lang="en-US"/>
              <a:t>(Bermea et al., 2020)</a:t>
            </a:r>
            <a:endParaRPr/>
          </a:p>
          <a:p>
            <a:pPr marL="342900" lvl="0" indent="-342900" algn="l" rtl="0">
              <a:spcBef>
                <a:spcPts val="1000"/>
              </a:spcBef>
              <a:spcAft>
                <a:spcPts val="0"/>
              </a:spcAft>
              <a:buSzPts val="1440"/>
              <a:buChar char="►"/>
            </a:pPr>
            <a:r>
              <a:rPr lang="en-US"/>
              <a:t>Found that in stepfamilies, queer individuals faced adversity in  heteronormative US legal system</a:t>
            </a:r>
            <a:endParaRPr/>
          </a:p>
          <a:p>
            <a:pPr marL="742950" lvl="1" indent="-285750" algn="l" rtl="0">
              <a:spcBef>
                <a:spcPts val="1000"/>
              </a:spcBef>
              <a:spcAft>
                <a:spcPts val="0"/>
              </a:spcAft>
              <a:buSzPts val="1280"/>
              <a:buFont typeface="Noto Sans Symbols"/>
              <a:buChar char="⮚"/>
            </a:pPr>
            <a:r>
              <a:rPr lang="en-US"/>
              <a:t>Former hetero partner may threaten to sue for sole custody</a:t>
            </a:r>
            <a:endParaRPr/>
          </a:p>
          <a:p>
            <a:pPr marL="742950" lvl="1" indent="-285750" algn="l" rtl="0">
              <a:spcBef>
                <a:spcPts val="1000"/>
              </a:spcBef>
              <a:spcAft>
                <a:spcPts val="0"/>
              </a:spcAft>
              <a:buSzPts val="1280"/>
              <a:buFont typeface="Noto Sans Symbols"/>
              <a:buChar char="⮚"/>
            </a:pPr>
            <a:r>
              <a:rPr lang="en-US"/>
              <a:t>Get judged at a higher level of scrutiny by court officials than heterosexual couples.</a:t>
            </a:r>
            <a:endParaRPr/>
          </a:p>
          <a:p>
            <a:pPr marL="342900" lvl="0" indent="-342900" algn="l" rtl="0">
              <a:spcBef>
                <a:spcPts val="1000"/>
              </a:spcBef>
              <a:spcAft>
                <a:spcPts val="0"/>
              </a:spcAft>
              <a:buSzPts val="1440"/>
              <a:buChar char="►"/>
            </a:pPr>
            <a:r>
              <a:rPr lang="en-US"/>
              <a:t>When co-parenting , these systemic adversities lead to additional stressors for Queer parents</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title"/>
          </p:nvPr>
        </p:nvSpPr>
        <p:spPr>
          <a:xfrm>
            <a:off x="377687" y="1311596"/>
            <a:ext cx="10853531" cy="7069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2"/>
              </a:buClr>
              <a:buSzPct val="100000"/>
              <a:buFont typeface="Century Gothic"/>
              <a:buNone/>
            </a:pPr>
            <a:r>
              <a:rPr lang="en-US"/>
              <a:t>Prevalence of Personality Disorders </a:t>
            </a:r>
            <a:br>
              <a:rPr lang="en-US"/>
            </a:br>
            <a:r>
              <a:rPr lang="en-US"/>
              <a:t>(NIH Study 2001-05)</a:t>
            </a:r>
            <a:br>
              <a:rPr lang="en-US"/>
            </a:br>
            <a:endParaRPr/>
          </a:p>
        </p:txBody>
      </p:sp>
      <p:sp>
        <p:nvSpPr>
          <p:cNvPr id="307" name="Google Shape;307;p9"/>
          <p:cNvSpPr txBox="1">
            <a:spLocks noGrp="1"/>
          </p:cNvSpPr>
          <p:nvPr>
            <p:ph type="body" idx="1"/>
          </p:nvPr>
        </p:nvSpPr>
        <p:spPr>
          <a:xfrm>
            <a:off x="1532639" y="2722768"/>
            <a:ext cx="9022716" cy="3697909"/>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9999"/>
              <a:buChar char="►"/>
            </a:pPr>
            <a:r>
              <a:rPr lang="en-US"/>
              <a:t>Study conducted by the National Institute of Health (U.S.) included over 35,000 people representative of the US population &amp; reported prevalence of  5 “high conflict” personality disorders:</a:t>
            </a:r>
            <a:endParaRPr/>
          </a:p>
          <a:p>
            <a:pPr marL="0" lvl="0" indent="0" algn="ctr" rtl="0">
              <a:spcBef>
                <a:spcPts val="1000"/>
              </a:spcBef>
              <a:spcAft>
                <a:spcPts val="0"/>
              </a:spcAft>
              <a:buSzPct val="79999"/>
              <a:buNone/>
            </a:pPr>
            <a:r>
              <a:rPr lang="en-US"/>
              <a:t>Narcissistic	=	6.2%</a:t>
            </a:r>
            <a:endParaRPr/>
          </a:p>
          <a:p>
            <a:pPr marL="0" lvl="0" indent="0" algn="ctr" rtl="0">
              <a:spcBef>
                <a:spcPts val="1000"/>
              </a:spcBef>
              <a:spcAft>
                <a:spcPts val="0"/>
              </a:spcAft>
              <a:buSzPct val="79999"/>
              <a:buNone/>
            </a:pPr>
            <a:r>
              <a:rPr lang="en-US"/>
              <a:t>Borderline	=	5.9%</a:t>
            </a:r>
            <a:endParaRPr/>
          </a:p>
          <a:p>
            <a:pPr marL="0" lvl="0" indent="0" algn="ctr" rtl="0">
              <a:spcBef>
                <a:spcPts val="1000"/>
              </a:spcBef>
              <a:spcAft>
                <a:spcPts val="0"/>
              </a:spcAft>
              <a:buSzPct val="79999"/>
              <a:buNone/>
            </a:pPr>
            <a:r>
              <a:rPr lang="en-US"/>
              <a:t>Paranoid	=	4.4%</a:t>
            </a:r>
            <a:endParaRPr/>
          </a:p>
          <a:p>
            <a:pPr marL="0" lvl="0" indent="0" algn="ctr" rtl="0">
              <a:spcBef>
                <a:spcPts val="1000"/>
              </a:spcBef>
              <a:spcAft>
                <a:spcPts val="0"/>
              </a:spcAft>
              <a:buSzPct val="79999"/>
              <a:buNone/>
            </a:pPr>
            <a:r>
              <a:rPr lang="en-US"/>
              <a:t>Antisocial	=	3.6%</a:t>
            </a:r>
            <a:endParaRPr/>
          </a:p>
          <a:p>
            <a:pPr marL="0" lvl="0" indent="0" algn="ctr" rtl="0">
              <a:spcBef>
                <a:spcPts val="1000"/>
              </a:spcBef>
              <a:spcAft>
                <a:spcPts val="0"/>
              </a:spcAft>
              <a:buSzPct val="79999"/>
              <a:buNone/>
            </a:pPr>
            <a:r>
              <a:rPr lang="en-US"/>
              <a:t>Histrionic		=	1.8%</a:t>
            </a:r>
            <a:endParaRPr/>
          </a:p>
          <a:p>
            <a:pPr marL="342900" lvl="0" indent="-342900" algn="l" rtl="0">
              <a:spcBef>
                <a:spcPts val="1000"/>
              </a:spcBef>
              <a:spcAft>
                <a:spcPts val="0"/>
              </a:spcAft>
              <a:buSzPct val="79999"/>
              <a:buChar char="►"/>
            </a:pPr>
            <a:r>
              <a:rPr lang="en-US"/>
              <a:t>All have substantial overlap with other personality disorders, substance abuse, depression, anxiety, bipolar disorder, suicidal thoughts and actual suicides</a:t>
            </a:r>
            <a:endParaRPr/>
          </a:p>
          <a:p>
            <a:pPr marL="0" lvl="0" indent="0" algn="l" rtl="0">
              <a:spcBef>
                <a:spcPts val="1000"/>
              </a:spcBef>
              <a:spcAft>
                <a:spcPts val="0"/>
              </a:spcAft>
              <a:buSzPct val="79999"/>
              <a:buNone/>
            </a:pPr>
            <a:r>
              <a:rPr lang="en-US"/>
              <a:t>						----</a:t>
            </a:r>
            <a:r>
              <a:rPr lang="en-US" sz="1500" b="1"/>
              <a:t>Journal of Clinical Psychiatry, 7/2004, 4/2008, &amp; 7/2008</a:t>
            </a:r>
            <a:endParaRPr/>
          </a:p>
          <a:p>
            <a:pPr marL="342900" lvl="0" indent="-258318" algn="l" rtl="0">
              <a:spcBef>
                <a:spcPts val="1000"/>
              </a:spcBef>
              <a:spcAft>
                <a:spcPts val="0"/>
              </a:spcAft>
              <a:buSzPct val="79999"/>
              <a:buNone/>
            </a:pPr>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2890</Words>
  <Application>Microsoft Office PowerPoint</Application>
  <PresentationFormat>Widescreen</PresentationFormat>
  <Paragraphs>322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Gothic</vt:lpstr>
      <vt:lpstr>Lato</vt:lpstr>
      <vt:lpstr>Calibri</vt:lpstr>
      <vt:lpstr>Noto Sans Symbols</vt:lpstr>
      <vt:lpstr>Ion Boardroom</vt:lpstr>
      <vt:lpstr>Paradigm Shift: Treating Parents Embroiled in Conflict</vt:lpstr>
      <vt:lpstr>High Conflict Dynamics</vt:lpstr>
      <vt:lpstr>The Problem: High Conflict Parents/Families</vt:lpstr>
      <vt:lpstr> High Conflict Personalities - Externalizing Responsibility </vt:lpstr>
      <vt:lpstr>Impact of High Conflict on Parenting</vt:lpstr>
      <vt:lpstr>Impact of High Conflict on Children</vt:lpstr>
      <vt:lpstr>    New Research on Diversity</vt:lpstr>
      <vt:lpstr>New Research on Diversity</vt:lpstr>
      <vt:lpstr>Prevalence of Personality Disorders  (NIH Study 2001-05) </vt:lpstr>
      <vt:lpstr>Causes of Personality Disorders</vt:lpstr>
      <vt:lpstr>           Core Issues of Personality Disorders  </vt:lpstr>
      <vt:lpstr> Core Issues of Personality Disorders  </vt:lpstr>
      <vt:lpstr>PowerPoint Presentation</vt:lpstr>
      <vt:lpstr>Borderline Personality Types</vt:lpstr>
      <vt:lpstr> Specific Tips for  Borderline types </vt:lpstr>
      <vt:lpstr> Narcissistic Types </vt:lpstr>
      <vt:lpstr>PowerPoint Presentation</vt:lpstr>
      <vt:lpstr> Specific Tips for “Narcissistic” Types </vt:lpstr>
      <vt:lpstr> Histrionic Types </vt:lpstr>
      <vt:lpstr>  Specific Tips for Histrionic Types  </vt:lpstr>
      <vt:lpstr>  Paranoid Types  </vt:lpstr>
      <vt:lpstr> Specific Tips for Paranoid Types </vt:lpstr>
      <vt:lpstr> Paradigm Shift for Therapists</vt:lpstr>
      <vt:lpstr>Paradigm Shift for Therapists</vt:lpstr>
      <vt:lpstr>  Paradigm Shift for Therapists </vt:lpstr>
      <vt:lpstr> Paradigm Shift for Therapists </vt:lpstr>
      <vt:lpstr>Paradigm Shift for Therapists</vt:lpstr>
      <vt:lpstr> Potential Interventions/Referrals </vt:lpstr>
      <vt:lpstr>Resources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 Shift: Treating Parents Embroiled in Conflict</dc:title>
  <dc:creator>Leslie Hartzell</dc:creator>
  <cp:lastModifiedBy>Tamsen Thorpe</cp:lastModifiedBy>
  <cp:revision>1</cp:revision>
  <dcterms:created xsi:type="dcterms:W3CDTF">2021-11-04T12:34:15Z</dcterms:created>
  <dcterms:modified xsi:type="dcterms:W3CDTF">2021-11-09T18:44:48Z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