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2" r:id="rId5"/>
    <p:sldId id="261" r:id="rId6"/>
    <p:sldId id="266" r:id="rId7"/>
    <p:sldId id="263" r:id="rId8"/>
    <p:sldId id="264" r:id="rId9"/>
    <p:sldId id="265" r:id="rId10"/>
    <p:sldId id="267" r:id="rId11"/>
    <p:sldId id="268" r:id="rId12"/>
    <p:sldId id="269" r:id="rId13"/>
    <p:sldId id="276" r:id="rId14"/>
    <p:sldId id="277" r:id="rId15"/>
    <p:sldId id="278" r:id="rId16"/>
    <p:sldId id="272" r:id="rId17"/>
    <p:sldId id="271" r:id="rId18"/>
    <p:sldId id="273" r:id="rId19"/>
    <p:sldId id="274" r:id="rId20"/>
    <p:sldId id="275" r:id="rId21"/>
    <p:sldId id="279" r:id="rId22"/>
    <p:sldId id="280" r:id="rId23"/>
    <p:sldId id="281" r:id="rId24"/>
    <p:sldId id="282" r:id="rId25"/>
    <p:sldId id="283" r:id="rId26"/>
    <p:sldId id="284" r:id="rId27"/>
    <p:sldId id="286" r:id="rId28"/>
    <p:sldId id="287" r:id="rId29"/>
    <p:sldId id="285" r:id="rId30"/>
    <p:sldId id="289" r:id="rId31"/>
    <p:sldId id="288" r:id="rId32"/>
    <p:sldId id="290" r:id="rId33"/>
    <p:sldId id="296" r:id="rId34"/>
    <p:sldId id="297" r:id="rId35"/>
    <p:sldId id="298" r:id="rId36"/>
    <p:sldId id="29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anngorman@yahoo.com" initials="a" lastIdx="1" clrIdx="0">
    <p:extLst>
      <p:ext uri="{19B8F6BF-5375-455C-9EA6-DF929625EA0E}">
        <p15:presenceInfo xmlns:p15="http://schemas.microsoft.com/office/powerpoint/2012/main" userId="47c7bacfc89cd8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2341249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60018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801305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76968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389505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963138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3411488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87337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3236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47923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92369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06700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488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61145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13855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103337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AD645B-ADB6-4A4A-BF36-0D0A8E910775}" type="datetimeFigureOut">
              <a:rPr lang="en-US" smtClean="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39AE23-F713-40E2-8651-1A02223F18F9}" type="slidenum">
              <a:rPr lang="en-US" smtClean="0"/>
              <a:t>‹#›</a:t>
            </a:fld>
            <a:endParaRPr lang="en-US" dirty="0"/>
          </a:p>
        </p:txBody>
      </p:sp>
    </p:spTree>
    <p:extLst>
      <p:ext uri="{BB962C8B-B14F-4D97-AF65-F5344CB8AC3E}">
        <p14:creationId xmlns:p14="http://schemas.microsoft.com/office/powerpoint/2010/main" val="365149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69000"/>
                <a:hueMod val="108000"/>
                <a:satMod val="164000"/>
                <a:lumMod val="74000"/>
              </a:schemeClr>
              <a:schemeClr val="bg2">
                <a:tint val="96000"/>
                <a:hueMod val="88000"/>
                <a:satMod val="140000"/>
                <a:lumMod val="132000"/>
              </a:schemeClr>
            </a:duotone>
            <a:lum/>
          </a:blip>
          <a:srcRect/>
          <a:tile tx="0" ty="0" sx="100000" sy="100000" flip="none" algn="tl"/>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1AD645B-ADB6-4A4A-BF36-0D0A8E910775}" type="datetimeFigureOut">
              <a:rPr lang="en-US" smtClean="0"/>
              <a:t>3/8/2023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D39AE23-F713-40E2-8651-1A02223F18F9}" type="slidenum">
              <a:rPr lang="en-US" smtClean="0"/>
              <a:t>‹#›</a:t>
            </a:fld>
            <a:endParaRPr lang="en-US" dirty="0"/>
          </a:p>
        </p:txBody>
      </p:sp>
    </p:spTree>
    <p:extLst>
      <p:ext uri="{BB962C8B-B14F-4D97-AF65-F5344CB8AC3E}">
        <p14:creationId xmlns:p14="http://schemas.microsoft.com/office/powerpoint/2010/main" val="281909594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rafft.org/wp-content/uploads/2021/07/CRAFFT_2.1N-HONC_Clinician_2021-07-03.pdf" TargetMode="External"/><Relationship Id="rId2" Type="http://schemas.openxmlformats.org/officeDocument/2006/relationships/hyperlink" Target="https://www.niaaa.nih.gov/alcohols-effects-health/professional-education-materials/alcohol-screening-and-brief-intervention-youth-practitioners-guid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10375-C70E-B8A3-4242-FDB14F06A3CA}"/>
              </a:ext>
            </a:extLst>
          </p:cNvPr>
          <p:cNvSpPr>
            <a:spLocks noGrp="1"/>
          </p:cNvSpPr>
          <p:nvPr>
            <p:ph type="ctrTitle"/>
          </p:nvPr>
        </p:nvSpPr>
        <p:spPr>
          <a:xfrm>
            <a:off x="846667" y="524934"/>
            <a:ext cx="10718800" cy="2904066"/>
          </a:xfrm>
        </p:spPr>
        <p:txBody>
          <a:bodyPr/>
          <a:lstStyle/>
          <a:p>
            <a:pPr algn="ctr"/>
            <a:r>
              <a:rPr lang="en-US" dirty="0"/>
              <a:t>CANNABIS USE AND </a:t>
            </a:r>
            <a:br>
              <a:rPr lang="en-US" dirty="0"/>
            </a:br>
            <a:r>
              <a:rPr lang="en-US" dirty="0"/>
              <a:t>THE ADOLESCENT BRAIN</a:t>
            </a:r>
          </a:p>
        </p:txBody>
      </p:sp>
      <p:sp>
        <p:nvSpPr>
          <p:cNvPr id="3" name="Subtitle 2">
            <a:extLst>
              <a:ext uri="{FF2B5EF4-FFF2-40B4-BE49-F238E27FC236}">
                <a16:creationId xmlns:a16="http://schemas.microsoft.com/office/drawing/2014/main" id="{321ED0ED-A8CB-9130-D1D8-741792867D51}"/>
              </a:ext>
            </a:extLst>
          </p:cNvPr>
          <p:cNvSpPr>
            <a:spLocks noGrp="1"/>
          </p:cNvSpPr>
          <p:nvPr>
            <p:ph type="subTitle" idx="1"/>
          </p:nvPr>
        </p:nvSpPr>
        <p:spPr>
          <a:xfrm>
            <a:off x="1154955" y="3793067"/>
            <a:ext cx="8825658" cy="1845733"/>
          </a:xfrm>
        </p:spPr>
        <p:txBody>
          <a:bodyPr>
            <a:normAutofit/>
          </a:bodyPr>
          <a:lstStyle/>
          <a:p>
            <a:pPr algn="ctr"/>
            <a:r>
              <a:rPr lang="en-US" sz="2400" dirty="0"/>
              <a:t>Ashley Gorman, Ph.D., abpp</a:t>
            </a:r>
          </a:p>
          <a:p>
            <a:pPr algn="ctr"/>
            <a:r>
              <a:rPr lang="en-US" sz="2400" dirty="0"/>
              <a:t>Board certified in CLINICAL neuropsychology</a:t>
            </a:r>
          </a:p>
          <a:p>
            <a:pPr algn="ctr"/>
            <a:r>
              <a:rPr lang="en-US" sz="2400" dirty="0"/>
              <a:t>Morris psychological group</a:t>
            </a:r>
          </a:p>
        </p:txBody>
      </p:sp>
    </p:spTree>
    <p:extLst>
      <p:ext uri="{BB962C8B-B14F-4D97-AF65-F5344CB8AC3E}">
        <p14:creationId xmlns:p14="http://schemas.microsoft.com/office/powerpoint/2010/main" val="3701875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90A2-F34B-ECC1-4B74-6C877D14A2EF}"/>
              </a:ext>
            </a:extLst>
          </p:cNvPr>
          <p:cNvSpPr>
            <a:spLocks noGrp="1"/>
          </p:cNvSpPr>
          <p:nvPr>
            <p:ph type="title"/>
          </p:nvPr>
        </p:nvSpPr>
        <p:spPr>
          <a:xfrm>
            <a:off x="646111" y="452718"/>
            <a:ext cx="9404723" cy="1139016"/>
          </a:xfrm>
        </p:spPr>
        <p:txBody>
          <a:bodyPr/>
          <a:lstStyle/>
          <a:p>
            <a:pPr algn="ctr"/>
            <a:r>
              <a:rPr lang="en-US" dirty="0"/>
              <a:t>Adolescent Brain Development</a:t>
            </a:r>
          </a:p>
        </p:txBody>
      </p:sp>
      <p:sp>
        <p:nvSpPr>
          <p:cNvPr id="3" name="Content Placeholder 2">
            <a:extLst>
              <a:ext uri="{FF2B5EF4-FFF2-40B4-BE49-F238E27FC236}">
                <a16:creationId xmlns:a16="http://schemas.microsoft.com/office/drawing/2014/main" id="{76EE31C3-DC3B-903B-091D-D7B6541D4F82}"/>
              </a:ext>
            </a:extLst>
          </p:cNvPr>
          <p:cNvSpPr>
            <a:spLocks noGrp="1"/>
          </p:cNvSpPr>
          <p:nvPr>
            <p:ph idx="1"/>
          </p:nvPr>
        </p:nvSpPr>
        <p:spPr>
          <a:xfrm>
            <a:off x="321734" y="1591734"/>
            <a:ext cx="9728120" cy="4656666"/>
          </a:xfrm>
        </p:spPr>
        <p:txBody>
          <a:bodyPr>
            <a:normAutofit/>
          </a:bodyPr>
          <a:lstStyle/>
          <a:p>
            <a:r>
              <a:rPr lang="en-US" sz="2400" dirty="0">
                <a:latin typeface="+mn-lt"/>
              </a:rPr>
              <a:t>Neurodevelopmental period of synaptic overproduction, synaptic pruning, and increased myelination</a:t>
            </a:r>
          </a:p>
          <a:p>
            <a:pPr marL="0" indent="0">
              <a:buNone/>
            </a:pPr>
            <a:endParaRPr lang="en-US" sz="2400" dirty="0">
              <a:latin typeface="+mn-lt"/>
            </a:endParaRPr>
          </a:p>
          <a:p>
            <a:r>
              <a:rPr lang="en-US" sz="2400" dirty="0">
                <a:latin typeface="+mn-lt"/>
              </a:rPr>
              <a:t>Grey matter peaks between ages 12 and 14</a:t>
            </a:r>
          </a:p>
          <a:p>
            <a:pPr marL="0" indent="0">
              <a:buNone/>
            </a:pPr>
            <a:endParaRPr lang="en-US" sz="2400" dirty="0">
              <a:latin typeface="+mn-lt"/>
            </a:endParaRPr>
          </a:p>
          <a:p>
            <a:r>
              <a:rPr lang="en-US" sz="2400" dirty="0">
                <a:latin typeface="+mn-lt"/>
              </a:rPr>
              <a:t>Grey matter decreases and white matter increases</a:t>
            </a:r>
          </a:p>
          <a:p>
            <a:pPr marL="0" indent="0">
              <a:buNone/>
            </a:pPr>
            <a:endParaRPr lang="en-US" sz="2400" dirty="0">
              <a:latin typeface="+mn-lt"/>
            </a:endParaRPr>
          </a:p>
          <a:p>
            <a:r>
              <a:rPr lang="en-US" sz="2400" dirty="0">
                <a:latin typeface="+mn-lt"/>
                <a:ea typeface="Calibri" panose="020F0502020204030204" pitchFamily="34" charset="0"/>
                <a:cs typeface="Times New Roman" panose="02020603050405020304" pitchFamily="18" charset="0"/>
              </a:rPr>
              <a:t>Less </a:t>
            </a:r>
            <a:r>
              <a:rPr lang="en-US" sz="2400" dirty="0">
                <a:effectLst/>
                <a:latin typeface="+mn-lt"/>
                <a:ea typeface="Calibri" panose="020F0502020204030204" pitchFamily="34" charset="0"/>
                <a:cs typeface="Times New Roman" panose="02020603050405020304" pitchFamily="18" charset="0"/>
              </a:rPr>
              <a:t>frequently used neurons are pruned in preteen years to build complex networks for decision making skills of adulthood </a:t>
            </a:r>
          </a:p>
          <a:p>
            <a:pPr marL="0" indent="0">
              <a:buNone/>
            </a:pPr>
            <a:endParaRPr lang="en-US" dirty="0"/>
          </a:p>
          <a:p>
            <a:endParaRPr lang="en-US" dirty="0"/>
          </a:p>
        </p:txBody>
      </p:sp>
    </p:spTree>
    <p:extLst>
      <p:ext uri="{BB962C8B-B14F-4D97-AF65-F5344CB8AC3E}">
        <p14:creationId xmlns:p14="http://schemas.microsoft.com/office/powerpoint/2010/main" val="270821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EBEEB-9214-7F90-0858-9147FDDFA410}"/>
              </a:ext>
            </a:extLst>
          </p:cNvPr>
          <p:cNvSpPr>
            <a:spLocks noGrp="1"/>
          </p:cNvSpPr>
          <p:nvPr>
            <p:ph type="title"/>
          </p:nvPr>
        </p:nvSpPr>
        <p:spPr>
          <a:xfrm>
            <a:off x="646111" y="452718"/>
            <a:ext cx="10309756" cy="885016"/>
          </a:xfrm>
        </p:spPr>
        <p:txBody>
          <a:bodyPr/>
          <a:lstStyle/>
          <a:p>
            <a:pPr algn="ctr"/>
            <a:r>
              <a:rPr lang="en-US" dirty="0"/>
              <a:t>Adolescent Brain Development</a:t>
            </a:r>
          </a:p>
        </p:txBody>
      </p:sp>
      <p:sp>
        <p:nvSpPr>
          <p:cNvPr id="3" name="Content Placeholder 2">
            <a:extLst>
              <a:ext uri="{FF2B5EF4-FFF2-40B4-BE49-F238E27FC236}">
                <a16:creationId xmlns:a16="http://schemas.microsoft.com/office/drawing/2014/main" id="{FFD55544-FB51-3BD1-059F-10EB1DA604FC}"/>
              </a:ext>
            </a:extLst>
          </p:cNvPr>
          <p:cNvSpPr>
            <a:spLocks noGrp="1"/>
          </p:cNvSpPr>
          <p:nvPr>
            <p:ph idx="1"/>
          </p:nvPr>
        </p:nvSpPr>
        <p:spPr>
          <a:xfrm>
            <a:off x="646111" y="1337734"/>
            <a:ext cx="10158335" cy="5672665"/>
          </a:xfrm>
        </p:spPr>
        <p:txBody>
          <a:bodyPr>
            <a:noAutofit/>
          </a:bodyPr>
          <a:lstStyle/>
          <a:p>
            <a:r>
              <a:rPr lang="en-US" sz="2400" dirty="0"/>
              <a:t>Locations of synaptic pruning are involved in social, cognitive, and emotional regulation</a:t>
            </a:r>
          </a:p>
          <a:p>
            <a:pPr marL="0" indent="0">
              <a:buNone/>
            </a:pPr>
            <a:endParaRPr lang="en-US" sz="2400" dirty="0"/>
          </a:p>
          <a:p>
            <a:r>
              <a:rPr lang="en-US" sz="2400" dirty="0"/>
              <a:t>CB1 receptors involved in synaptic pruning</a:t>
            </a:r>
          </a:p>
          <a:p>
            <a:pPr marL="0" indent="0">
              <a:buNone/>
            </a:pPr>
            <a:endParaRPr lang="en-US" sz="2400" dirty="0"/>
          </a:p>
          <a:p>
            <a:r>
              <a:rPr lang="en-US" sz="2400" dirty="0"/>
              <a:t>Pruning and maturation continues into emerging adulthood</a:t>
            </a:r>
          </a:p>
          <a:p>
            <a:pPr marL="0" indent="0">
              <a:buNone/>
            </a:pPr>
            <a:endParaRPr lang="en-US" sz="2400" dirty="0"/>
          </a:p>
          <a:p>
            <a:r>
              <a:rPr lang="en-US" sz="2400" dirty="0"/>
              <a:t>New brain data suggests that the human brain does not reach full “adulthood” until age 25 (up to age 30 (Kwan et al., 2020)</a:t>
            </a:r>
          </a:p>
          <a:p>
            <a:endParaRPr lang="en-US" sz="2400" dirty="0"/>
          </a:p>
          <a:p>
            <a:r>
              <a:rPr lang="en-US" sz="2400" dirty="0"/>
              <a:t>Legal definition of adulthood does not match with neural development</a:t>
            </a:r>
          </a:p>
        </p:txBody>
      </p:sp>
    </p:spTree>
    <p:extLst>
      <p:ext uri="{BB962C8B-B14F-4D97-AF65-F5344CB8AC3E}">
        <p14:creationId xmlns:p14="http://schemas.microsoft.com/office/powerpoint/2010/main" val="217725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18CD-B99C-F9F7-CD3A-18BD4EA84CF9}"/>
              </a:ext>
            </a:extLst>
          </p:cNvPr>
          <p:cNvSpPr>
            <a:spLocks noGrp="1"/>
          </p:cNvSpPr>
          <p:nvPr>
            <p:ph type="title"/>
          </p:nvPr>
        </p:nvSpPr>
        <p:spPr>
          <a:xfrm>
            <a:off x="646110" y="452718"/>
            <a:ext cx="10885489" cy="1393015"/>
          </a:xfrm>
        </p:spPr>
        <p:txBody>
          <a:bodyPr/>
          <a:lstStyle/>
          <a:p>
            <a:pPr algn="ctr"/>
            <a:r>
              <a:rPr lang="en-US" dirty="0"/>
              <a:t>Cannabis effects on Adolescent Brain Development</a:t>
            </a:r>
          </a:p>
        </p:txBody>
      </p:sp>
      <p:sp>
        <p:nvSpPr>
          <p:cNvPr id="3" name="Content Placeholder 2">
            <a:extLst>
              <a:ext uri="{FF2B5EF4-FFF2-40B4-BE49-F238E27FC236}">
                <a16:creationId xmlns:a16="http://schemas.microsoft.com/office/drawing/2014/main" id="{086D975D-2438-63D3-1B4B-D4F8C73D5ED7}"/>
              </a:ext>
            </a:extLst>
          </p:cNvPr>
          <p:cNvSpPr>
            <a:spLocks noGrp="1"/>
          </p:cNvSpPr>
          <p:nvPr>
            <p:ph idx="1"/>
          </p:nvPr>
        </p:nvSpPr>
        <p:spPr>
          <a:xfrm>
            <a:off x="881856" y="1845734"/>
            <a:ext cx="10428287" cy="4792132"/>
          </a:xfrm>
        </p:spPr>
        <p:txBody>
          <a:bodyPr/>
          <a:lstStyle/>
          <a:p>
            <a:r>
              <a:rPr lang="en-US" sz="2400" dirty="0">
                <a:latin typeface="+mn-lt"/>
                <a:ea typeface="Calibri" panose="020F0502020204030204" pitchFamily="34" charset="0"/>
                <a:cs typeface="Times New Roman" panose="02020603050405020304" pitchFamily="18" charset="0"/>
              </a:rPr>
              <a:t>CB1 receptors are involved in synaptic pruning and </a:t>
            </a:r>
            <a:r>
              <a:rPr lang="en-US" sz="2400" dirty="0">
                <a:effectLst/>
                <a:latin typeface="+mn-lt"/>
                <a:ea typeface="Calibri" panose="020F0502020204030204" pitchFamily="34" charset="0"/>
                <a:cs typeface="Times New Roman" panose="02020603050405020304" pitchFamily="18" charset="0"/>
              </a:rPr>
              <a:t>increase during adolescence to play a role in genetic expression of neural development. </a:t>
            </a:r>
          </a:p>
          <a:p>
            <a:pPr marL="0" indent="0">
              <a:buNone/>
            </a:pPr>
            <a:endParaRPr lang="en-US" sz="2400" dirty="0">
              <a:effectLst/>
              <a:latin typeface="+mn-lt"/>
              <a:ea typeface="Calibri" panose="020F0502020204030204" pitchFamily="34" charset="0"/>
              <a:cs typeface="Times New Roman" panose="02020603050405020304" pitchFamily="18" charset="0"/>
            </a:endParaRPr>
          </a:p>
          <a:p>
            <a:r>
              <a:rPr lang="en-US" sz="2400" dirty="0">
                <a:effectLst/>
                <a:latin typeface="+mn-lt"/>
                <a:ea typeface="Calibri" panose="020F0502020204030204" pitchFamily="34" charset="0"/>
                <a:cs typeface="Times New Roman" panose="02020603050405020304" pitchFamily="18" charset="0"/>
              </a:rPr>
              <a:t>Alteration of the cannabinoid system during adolescence can lead to a cascade of functional and structural brain changes</a:t>
            </a:r>
          </a:p>
          <a:p>
            <a:pPr marL="0" indent="0">
              <a:buNone/>
            </a:pPr>
            <a:endParaRPr lang="en-US" sz="2400" dirty="0">
              <a:effectLst/>
              <a:latin typeface="+mn-lt"/>
              <a:ea typeface="Calibri" panose="020F0502020204030204" pitchFamily="34" charset="0"/>
              <a:cs typeface="Times New Roman" panose="02020603050405020304" pitchFamily="18" charset="0"/>
            </a:endParaRPr>
          </a:p>
          <a:p>
            <a:r>
              <a:rPr lang="en-US" sz="2400" dirty="0">
                <a:effectLst/>
                <a:latin typeface="+mn-lt"/>
                <a:ea typeface="Calibri" panose="020F0502020204030204" pitchFamily="34" charset="0"/>
                <a:cs typeface="Times New Roman" panose="02020603050405020304" pitchFamily="18" charset="0"/>
              </a:rPr>
              <a:t>Exposure to cannabis during this critical phase of synaptic pruning of adolescence can delay or impede maturation of the prefrontal cortex (involved in decision making and executive functioning) </a:t>
            </a:r>
          </a:p>
          <a:p>
            <a:endParaRPr lang="en-US" dirty="0"/>
          </a:p>
        </p:txBody>
      </p:sp>
    </p:spTree>
    <p:extLst>
      <p:ext uri="{BB962C8B-B14F-4D97-AF65-F5344CB8AC3E}">
        <p14:creationId xmlns:p14="http://schemas.microsoft.com/office/powerpoint/2010/main" val="14278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A250-ACF3-C9DB-3339-4476101A85DB}"/>
              </a:ext>
            </a:extLst>
          </p:cNvPr>
          <p:cNvSpPr>
            <a:spLocks noGrp="1"/>
          </p:cNvSpPr>
          <p:nvPr>
            <p:ph type="title"/>
          </p:nvPr>
        </p:nvSpPr>
        <p:spPr>
          <a:xfrm>
            <a:off x="646111" y="452718"/>
            <a:ext cx="10919356" cy="1400530"/>
          </a:xfrm>
        </p:spPr>
        <p:txBody>
          <a:bodyPr/>
          <a:lstStyle/>
          <a:p>
            <a:pPr algn="ctr"/>
            <a:r>
              <a:rPr lang="en-US" dirty="0"/>
              <a:t>Structural Brain Changes </a:t>
            </a:r>
            <a:br>
              <a:rPr lang="en-US" dirty="0"/>
            </a:br>
            <a:r>
              <a:rPr lang="en-US" dirty="0"/>
              <a:t>in Adolescent Cannabis Use</a:t>
            </a:r>
          </a:p>
        </p:txBody>
      </p:sp>
      <p:sp>
        <p:nvSpPr>
          <p:cNvPr id="3" name="Content Placeholder 2">
            <a:extLst>
              <a:ext uri="{FF2B5EF4-FFF2-40B4-BE49-F238E27FC236}">
                <a16:creationId xmlns:a16="http://schemas.microsoft.com/office/drawing/2014/main" id="{22FC08A4-EA50-290F-69CE-D2C6B913FD9F}"/>
              </a:ext>
            </a:extLst>
          </p:cNvPr>
          <p:cNvSpPr>
            <a:spLocks noGrp="1"/>
          </p:cNvSpPr>
          <p:nvPr>
            <p:ph idx="1"/>
          </p:nvPr>
        </p:nvSpPr>
        <p:spPr>
          <a:xfrm>
            <a:off x="646112" y="2052918"/>
            <a:ext cx="10783888" cy="4195481"/>
          </a:xfrm>
        </p:spPr>
        <p:txBody>
          <a:bodyPr>
            <a:normAutofit/>
          </a:bodyPr>
          <a:lstStyle/>
          <a:p>
            <a:r>
              <a:rPr lang="en-US" sz="2400" u="sng" dirty="0">
                <a:latin typeface="+mn-lt"/>
              </a:rPr>
              <a:t>Grey Matter Findings: Mixed Results</a:t>
            </a:r>
          </a:p>
          <a:p>
            <a:r>
              <a:rPr lang="en-US" sz="2400" dirty="0">
                <a:latin typeface="+mn-lt"/>
              </a:rPr>
              <a:t>Some studies show no group differences</a:t>
            </a:r>
          </a:p>
          <a:p>
            <a:pPr marL="0" marR="0">
              <a:lnSpc>
                <a:spcPct val="107000"/>
              </a:lnSpc>
              <a:spcBef>
                <a:spcPts val="0"/>
              </a:spcBef>
              <a:spcAft>
                <a:spcPts val="800"/>
              </a:spcAft>
            </a:pPr>
            <a:r>
              <a:rPr lang="en-US" sz="2400" dirty="0">
                <a:effectLst/>
                <a:latin typeface="+mn-lt"/>
                <a:ea typeface="Calibri" panose="020F0502020204030204" pitchFamily="34" charset="0"/>
                <a:cs typeface="Times New Roman" panose="02020603050405020304" pitchFamily="18" charset="0"/>
              </a:rPr>
              <a:t>Other studies show decreased right medial orbital 	prefrontal cortex volume and hippocampal compared to non users </a:t>
            </a:r>
          </a:p>
          <a:p>
            <a:pPr marL="0" marR="0">
              <a:lnSpc>
                <a:spcPct val="107000"/>
              </a:lnSpc>
              <a:spcBef>
                <a:spcPts val="0"/>
              </a:spcBef>
              <a:spcAft>
                <a:spcPts val="800"/>
              </a:spcAft>
            </a:pPr>
            <a:r>
              <a:rPr lang="en-US" sz="2400" dirty="0">
                <a:latin typeface="+mn-lt"/>
                <a:ea typeface="Calibri" panose="020F0502020204030204" pitchFamily="34" charset="0"/>
                <a:cs typeface="Times New Roman" panose="02020603050405020304" pitchFamily="18" charset="0"/>
              </a:rPr>
              <a:t>V</a:t>
            </a:r>
            <a:r>
              <a:rPr lang="en-US" sz="2400" dirty="0">
                <a:effectLst/>
                <a:latin typeface="+mn-lt"/>
                <a:ea typeface="Calibri" panose="020F0502020204030204" pitchFamily="34" charset="0"/>
                <a:cs typeface="Times New Roman" panose="02020603050405020304" pitchFamily="18" charset="0"/>
              </a:rPr>
              <a:t>olume </a:t>
            </a:r>
            <a:r>
              <a:rPr lang="en-US" sz="2400" dirty="0">
                <a:latin typeface="+mn-lt"/>
                <a:ea typeface="Calibri" panose="020F0502020204030204" pitchFamily="34" charset="0"/>
                <a:cs typeface="Times New Roman" panose="02020603050405020304" pitchFamily="18" charset="0"/>
              </a:rPr>
              <a:t>loss </a:t>
            </a:r>
            <a:r>
              <a:rPr lang="en-US" sz="2400" dirty="0">
                <a:effectLst/>
                <a:latin typeface="+mn-lt"/>
                <a:ea typeface="Calibri" panose="020F0502020204030204" pitchFamily="34" charset="0"/>
                <a:cs typeface="Times New Roman" panose="02020603050405020304" pitchFamily="18" charset="0"/>
              </a:rPr>
              <a:t>correlated with age of initiation of use</a:t>
            </a:r>
          </a:p>
          <a:p>
            <a:pPr marL="0" marR="0">
              <a:lnSpc>
                <a:spcPct val="107000"/>
              </a:lnSpc>
              <a:spcBef>
                <a:spcPts val="0"/>
              </a:spcBef>
              <a:spcAft>
                <a:spcPts val="800"/>
              </a:spcAft>
            </a:pPr>
            <a:r>
              <a:rPr lang="en-US" sz="2400" dirty="0">
                <a:latin typeface="+mn-lt"/>
                <a:ea typeface="Calibri" panose="020F0502020204030204" pitchFamily="34" charset="0"/>
                <a:cs typeface="Times New Roman" panose="02020603050405020304" pitchFamily="18" charset="0"/>
              </a:rPr>
              <a:t>H</a:t>
            </a:r>
            <a:r>
              <a:rPr lang="en-US" sz="2400" dirty="0">
                <a:effectLst/>
                <a:latin typeface="+mn-lt"/>
                <a:ea typeface="Calibri" panose="020F0502020204030204" pitchFamily="34" charset="0"/>
                <a:cs typeface="Times New Roman" panose="02020603050405020304" pitchFamily="18" charset="0"/>
              </a:rPr>
              <a:t>eavy adolescent cannabis users abstinent for 30 days show smaller bilateral hippocampal volumes (Ashtari et al. 2011)</a:t>
            </a:r>
          </a:p>
        </p:txBody>
      </p:sp>
    </p:spTree>
    <p:extLst>
      <p:ext uri="{BB962C8B-B14F-4D97-AF65-F5344CB8AC3E}">
        <p14:creationId xmlns:p14="http://schemas.microsoft.com/office/powerpoint/2010/main" val="68195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4573-B224-EB8F-1163-01631F7FADF8}"/>
              </a:ext>
            </a:extLst>
          </p:cNvPr>
          <p:cNvSpPr>
            <a:spLocks noGrp="1"/>
          </p:cNvSpPr>
          <p:nvPr>
            <p:ph type="title"/>
          </p:nvPr>
        </p:nvSpPr>
        <p:spPr/>
        <p:txBody>
          <a:bodyPr/>
          <a:lstStyle/>
          <a:p>
            <a:pPr algn="ctr"/>
            <a:r>
              <a:rPr lang="en-US" dirty="0"/>
              <a:t>Structural Brain Changes in Adolescent Cannabis Use</a:t>
            </a:r>
          </a:p>
        </p:txBody>
      </p:sp>
      <p:sp>
        <p:nvSpPr>
          <p:cNvPr id="3" name="Content Placeholder 2">
            <a:extLst>
              <a:ext uri="{FF2B5EF4-FFF2-40B4-BE49-F238E27FC236}">
                <a16:creationId xmlns:a16="http://schemas.microsoft.com/office/drawing/2014/main" id="{3B5ECFE4-5249-42A7-18A3-4CC81628FF64}"/>
              </a:ext>
            </a:extLst>
          </p:cNvPr>
          <p:cNvSpPr>
            <a:spLocks noGrp="1"/>
          </p:cNvSpPr>
          <p:nvPr>
            <p:ph idx="1"/>
          </p:nvPr>
        </p:nvSpPr>
        <p:spPr>
          <a:xfrm>
            <a:off x="1104293" y="1853249"/>
            <a:ext cx="9529840" cy="4429018"/>
          </a:xfrm>
        </p:spPr>
        <p:txBody>
          <a:bodyPr/>
          <a:lstStyle/>
          <a:p>
            <a:r>
              <a:rPr lang="en-US" sz="2400" u="sng" dirty="0">
                <a:latin typeface="+mn-lt"/>
              </a:rPr>
              <a:t>White Matter Findings</a:t>
            </a:r>
          </a:p>
          <a:p>
            <a:r>
              <a:rPr lang="en-US" sz="2400" dirty="0">
                <a:latin typeface="+mn-lt"/>
                <a:ea typeface="Calibri" panose="020F0502020204030204" pitchFamily="34" charset="0"/>
                <a:cs typeface="Times New Roman" panose="02020603050405020304" pitchFamily="18" charset="0"/>
              </a:rPr>
              <a:t>P</a:t>
            </a:r>
            <a:r>
              <a:rPr lang="en-US" sz="2400" dirty="0">
                <a:effectLst/>
                <a:latin typeface="+mn-lt"/>
                <a:ea typeface="Calibri" panose="020F0502020204030204" pitchFamily="34" charset="0"/>
                <a:cs typeface="Times New Roman" panose="02020603050405020304" pitchFamily="18" charset="0"/>
              </a:rPr>
              <a:t>oorer white matter integrity in cannabis use and correlated with poor neurocognitive performance</a:t>
            </a:r>
          </a:p>
          <a:p>
            <a:r>
              <a:rPr lang="en-US" sz="2400" dirty="0">
                <a:latin typeface="+mn-lt"/>
                <a:ea typeface="Calibri" panose="020F0502020204030204" pitchFamily="34" charset="0"/>
                <a:cs typeface="Times New Roman" panose="02020603050405020304" pitchFamily="18" charset="0"/>
              </a:rPr>
              <a:t>White matter alterations (frontal-parietal) present in adolescence after a period of abstinence (Jacobus and Tapert, 2014)</a:t>
            </a:r>
          </a:p>
          <a:p>
            <a:r>
              <a:rPr lang="en-US" sz="2400" dirty="0">
                <a:latin typeface="+mn-lt"/>
                <a:ea typeface="Calibri" panose="020F0502020204030204" pitchFamily="34" charset="0"/>
                <a:cs typeface="Times New Roman" panose="02020603050405020304" pitchFamily="18" charset="0"/>
              </a:rPr>
              <a:t>White matter changes correlated with severity of use and age of initiation of use</a:t>
            </a:r>
          </a:p>
          <a:p>
            <a:pPr marL="0" indent="0">
              <a:buNone/>
            </a:pPr>
            <a:endParaRPr lang="en-US" sz="2400" dirty="0">
              <a:latin typeface="+mn-lt"/>
              <a:ea typeface="Calibri" panose="020F0502020204030204" pitchFamily="34" charset="0"/>
              <a:cs typeface="Times New Roman" panose="02020603050405020304" pitchFamily="18" charset="0"/>
            </a:endParaRPr>
          </a:p>
          <a:p>
            <a:pPr marL="0" indent="0">
              <a:buNone/>
            </a:pPr>
            <a:endParaRPr lang="en-US" sz="2400" dirty="0">
              <a:latin typeface="+mn-lt"/>
              <a:ea typeface="Calibri" panose="020F0502020204030204" pitchFamily="34" charset="0"/>
              <a:cs typeface="Times New Roman" panose="02020603050405020304" pitchFamily="18" charset="0"/>
            </a:endParaRPr>
          </a:p>
          <a:p>
            <a:endParaRPr lang="en-US" sz="2400" dirty="0">
              <a:effectLst/>
              <a:latin typeface="+mn-lt"/>
              <a:ea typeface="Calibri" panose="020F0502020204030204" pitchFamily="34" charset="0"/>
              <a:cs typeface="Times New Roman" panose="02020603050405020304" pitchFamily="18" charset="0"/>
            </a:endParaRPr>
          </a:p>
          <a:p>
            <a:endParaRPr lang="en-US" sz="2400" dirty="0">
              <a:effectLst/>
              <a:latin typeface="+mn-lt"/>
              <a:ea typeface="Calibri" panose="020F0502020204030204" pitchFamily="34" charset="0"/>
              <a:cs typeface="Times New Roman" panose="02020603050405020304" pitchFamily="18" charset="0"/>
            </a:endParaRPr>
          </a:p>
          <a:p>
            <a:pPr marL="0" indent="0">
              <a:buNone/>
            </a:pPr>
            <a:endParaRPr lang="en-US" u="sng" dirty="0"/>
          </a:p>
        </p:txBody>
      </p:sp>
    </p:spTree>
    <p:extLst>
      <p:ext uri="{BB962C8B-B14F-4D97-AF65-F5344CB8AC3E}">
        <p14:creationId xmlns:p14="http://schemas.microsoft.com/office/powerpoint/2010/main" val="1299016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ADEBF-49F9-2A2D-D7E1-D25D60FB6223}"/>
              </a:ext>
            </a:extLst>
          </p:cNvPr>
          <p:cNvSpPr>
            <a:spLocks noGrp="1"/>
          </p:cNvSpPr>
          <p:nvPr>
            <p:ph type="title"/>
          </p:nvPr>
        </p:nvSpPr>
        <p:spPr>
          <a:xfrm>
            <a:off x="609600" y="452718"/>
            <a:ext cx="10735733" cy="1400530"/>
          </a:xfrm>
        </p:spPr>
        <p:txBody>
          <a:bodyPr/>
          <a:lstStyle/>
          <a:p>
            <a:pPr algn="ctr"/>
            <a:r>
              <a:rPr lang="en-US" dirty="0"/>
              <a:t>Structural Brain Changes</a:t>
            </a:r>
            <a:br>
              <a:rPr lang="en-US" dirty="0"/>
            </a:br>
            <a:r>
              <a:rPr lang="en-US" dirty="0"/>
              <a:t> in Adolescent Cannabis Use</a:t>
            </a:r>
          </a:p>
        </p:txBody>
      </p:sp>
      <p:sp>
        <p:nvSpPr>
          <p:cNvPr id="3" name="Content Placeholder 2">
            <a:extLst>
              <a:ext uri="{FF2B5EF4-FFF2-40B4-BE49-F238E27FC236}">
                <a16:creationId xmlns:a16="http://schemas.microsoft.com/office/drawing/2014/main" id="{7EEFF103-DCD3-507A-5FE7-C3B44ADF3F02}"/>
              </a:ext>
            </a:extLst>
          </p:cNvPr>
          <p:cNvSpPr>
            <a:spLocks noGrp="1"/>
          </p:cNvSpPr>
          <p:nvPr>
            <p:ph idx="1"/>
          </p:nvPr>
        </p:nvSpPr>
        <p:spPr/>
        <p:txBody>
          <a:bodyPr/>
          <a:lstStyle/>
          <a:p>
            <a:pPr marL="0" indent="0" algn="ctr">
              <a:buNone/>
            </a:pPr>
            <a:r>
              <a:rPr lang="en-US" sz="2800" u="sng" dirty="0"/>
              <a:t>TAKE HOME MESSAGE</a:t>
            </a: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r>
              <a:rPr lang="en-US" sz="2800" dirty="0">
                <a:latin typeface="Times New Roman" panose="02020603050405020304" pitchFamily="18" charset="0"/>
                <a:ea typeface="Calibri" panose="020F0502020204030204" pitchFamily="34" charset="0"/>
                <a:cs typeface="Times New Roman" panose="02020603050405020304" pitchFamily="18" charset="0"/>
              </a:rPr>
              <a: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tudies suggest that when cannabis use occurs before completion of brain maturation, changes in brain structure and function may persist into adulthood, even after a period of abstinence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9334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060F-3EA9-8CF9-A829-CD009A111FEE}"/>
              </a:ext>
            </a:extLst>
          </p:cNvPr>
          <p:cNvSpPr>
            <a:spLocks noGrp="1"/>
          </p:cNvSpPr>
          <p:nvPr>
            <p:ph type="title"/>
          </p:nvPr>
        </p:nvSpPr>
        <p:spPr>
          <a:xfrm>
            <a:off x="713346" y="379566"/>
            <a:ext cx="10756995" cy="1008967"/>
          </a:xfrm>
        </p:spPr>
        <p:txBody>
          <a:bodyPr/>
          <a:lstStyle/>
          <a:p>
            <a:pPr algn="ctr"/>
            <a:r>
              <a:rPr lang="en-US" dirty="0"/>
              <a:t>COGNITIVE EFFECTS OF CANNABIS USE</a:t>
            </a:r>
          </a:p>
        </p:txBody>
      </p:sp>
      <p:sp>
        <p:nvSpPr>
          <p:cNvPr id="3" name="Content Placeholder 2">
            <a:extLst>
              <a:ext uri="{FF2B5EF4-FFF2-40B4-BE49-F238E27FC236}">
                <a16:creationId xmlns:a16="http://schemas.microsoft.com/office/drawing/2014/main" id="{5153B6EB-575E-7DB9-4561-9DD79107FC4C}"/>
              </a:ext>
            </a:extLst>
          </p:cNvPr>
          <p:cNvSpPr>
            <a:spLocks noGrp="1"/>
          </p:cNvSpPr>
          <p:nvPr>
            <p:ph idx="1"/>
          </p:nvPr>
        </p:nvSpPr>
        <p:spPr>
          <a:xfrm>
            <a:off x="1103312" y="1780096"/>
            <a:ext cx="9977064" cy="4468304"/>
          </a:xfrm>
        </p:spPr>
        <p:txBody>
          <a:bodyPr>
            <a:normAutofit fontScale="92500" lnSpcReduction="10000"/>
          </a:bodyPr>
          <a:lstStyle/>
          <a:p>
            <a:pPr marR="0">
              <a:lnSpc>
                <a:spcPct val="107000"/>
              </a:lnSpc>
              <a:spcBef>
                <a:spcPts val="0"/>
              </a:spcBef>
              <a:spcAft>
                <a:spcPts val="800"/>
              </a:spcAft>
              <a:buFont typeface="Wingdings" panose="05000000000000000000"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cannabis use correlated with mood changes or cognitive impairments?</a:t>
            </a:r>
          </a:p>
          <a:p>
            <a:pPr marL="0" marR="0" indent="0">
              <a:lnSpc>
                <a:spcPct val="107000"/>
              </a:lnSpc>
              <a:spcBef>
                <a:spcPts val="0"/>
              </a:spcBef>
              <a:spcAft>
                <a:spcPts val="800"/>
              </a:spcAft>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US" sz="2800" dirty="0">
                <a:latin typeface="Times New Roman" panose="02020603050405020304" pitchFamily="18" charset="0"/>
                <a:ea typeface="Calibri" panose="020F0502020204030204" pitchFamily="34" charset="0"/>
                <a:cs typeface="Times New Roman" panose="02020603050405020304" pitchFamily="18" charset="0"/>
              </a:rPr>
              <a:t>Is there a causal link?</a:t>
            </a:r>
          </a:p>
          <a:p>
            <a:pPr marL="0" marR="0" indent="0">
              <a:lnSpc>
                <a:spcPct val="107000"/>
              </a:lnSpc>
              <a:spcBef>
                <a:spcPts val="0"/>
              </a:spcBef>
              <a:spcAft>
                <a:spcPts val="800"/>
              </a:spcAft>
              <a:buNone/>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Does abstinence from cannabis reduce or eliminate impairments in cognition or mood?</a:t>
            </a:r>
          </a:p>
          <a:p>
            <a:pPr marL="0" marR="0" indent="0">
              <a:lnSpc>
                <a:spcPct val="107000"/>
              </a:lnSpc>
              <a:spcBef>
                <a:spcPts val="0"/>
              </a:spcBef>
              <a:spcAft>
                <a:spcPts val="800"/>
              </a:spcAft>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How much abstinence?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794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E84FA-3CCD-5855-18DD-B3526898D64F}"/>
              </a:ext>
            </a:extLst>
          </p:cNvPr>
          <p:cNvSpPr>
            <a:spLocks noGrp="1"/>
          </p:cNvSpPr>
          <p:nvPr>
            <p:ph type="title"/>
          </p:nvPr>
        </p:nvSpPr>
        <p:spPr>
          <a:xfrm>
            <a:off x="646111" y="452718"/>
            <a:ext cx="10662865" cy="1400530"/>
          </a:xfrm>
        </p:spPr>
        <p:txBody>
          <a:bodyPr/>
          <a:lstStyle/>
          <a:p>
            <a:pPr algn="ctr"/>
            <a:r>
              <a:rPr lang="en-US" dirty="0"/>
              <a:t>COGNITIVE EFFECTS OF CANNABIS USE</a:t>
            </a:r>
          </a:p>
        </p:txBody>
      </p:sp>
      <p:sp>
        <p:nvSpPr>
          <p:cNvPr id="3" name="Content Placeholder 2">
            <a:extLst>
              <a:ext uri="{FF2B5EF4-FFF2-40B4-BE49-F238E27FC236}">
                <a16:creationId xmlns:a16="http://schemas.microsoft.com/office/drawing/2014/main" id="{F1C58C18-E81C-E186-9BDC-18A6460612B8}"/>
              </a:ext>
            </a:extLst>
          </p:cNvPr>
          <p:cNvSpPr>
            <a:spLocks noGrp="1"/>
          </p:cNvSpPr>
          <p:nvPr>
            <p:ph idx="1"/>
          </p:nvPr>
        </p:nvSpPr>
        <p:spPr>
          <a:xfrm>
            <a:off x="1066736" y="1716742"/>
            <a:ext cx="8946541" cy="4688540"/>
          </a:xfrm>
        </p:spPr>
        <p:txBody>
          <a:bodyPr>
            <a:normAutofit/>
          </a:bodyPr>
          <a:lstStyle/>
          <a:p>
            <a:r>
              <a:rPr lang="en-US" sz="2400" dirty="0">
                <a:effectLst/>
                <a:latin typeface="+mn-lt"/>
                <a:ea typeface="Calibri" panose="020F0502020204030204" pitchFamily="34" charset="0"/>
                <a:cs typeface="Times New Roman" panose="02020603050405020304" pitchFamily="18" charset="0"/>
              </a:rPr>
              <a:t>Adolescents who use cannabis are more likely </a:t>
            </a:r>
            <a:r>
              <a:rPr lang="en-US" sz="2400" dirty="0">
                <a:latin typeface="+mn-lt"/>
                <a:ea typeface="Calibri" panose="020F0502020204030204" pitchFamily="34" charset="0"/>
                <a:cs typeface="Times New Roman" panose="02020603050405020304" pitchFamily="18" charset="0"/>
              </a:rPr>
              <a:t>than adults </a:t>
            </a:r>
            <a:r>
              <a:rPr lang="en-US" sz="2400" dirty="0">
                <a:effectLst/>
                <a:latin typeface="+mn-lt"/>
                <a:ea typeface="Calibri" panose="020F0502020204030204" pitchFamily="34" charset="0"/>
                <a:cs typeface="Times New Roman" panose="02020603050405020304" pitchFamily="18" charset="0"/>
              </a:rPr>
              <a:t>to develop dependence, show cognitive impairment, use other illicit drugs, develop schizophrenia, and affective disorders and have suicidal thoughts (Hall et al., 2019)</a:t>
            </a:r>
          </a:p>
          <a:p>
            <a:r>
              <a:rPr lang="en-US" sz="2400" dirty="0">
                <a:latin typeface="+mn-lt"/>
                <a:ea typeface="Calibri" panose="020F0502020204030204" pitchFamily="34" charset="0"/>
                <a:cs typeface="Times New Roman" panose="02020603050405020304" pitchFamily="18" charset="0"/>
              </a:rPr>
              <a:t>Adolescents who use cannabis are more likely to drop out of school</a:t>
            </a:r>
            <a:endParaRPr lang="en-US" sz="2400" dirty="0">
              <a:effectLst/>
              <a:latin typeface="+mn-lt"/>
              <a:ea typeface="Calibri" panose="020F0502020204030204" pitchFamily="34" charset="0"/>
              <a:cs typeface="Times New Roman" panose="02020603050405020304" pitchFamily="18" charset="0"/>
            </a:endParaRPr>
          </a:p>
          <a:p>
            <a:r>
              <a:rPr lang="en-US" sz="2400" dirty="0">
                <a:latin typeface="+mn-lt"/>
                <a:ea typeface="Calibri" panose="020F0502020204030204" pitchFamily="34" charset="0"/>
                <a:cs typeface="Times New Roman" panose="02020603050405020304" pitchFamily="18" charset="0"/>
              </a:rPr>
              <a:t>A</a:t>
            </a:r>
            <a:r>
              <a:rPr lang="en-US" sz="2400" dirty="0">
                <a:effectLst/>
                <a:latin typeface="+mn-lt"/>
                <a:ea typeface="Calibri" panose="020F0502020204030204" pitchFamily="34" charset="0"/>
                <a:cs typeface="Times New Roman" panose="02020603050405020304" pitchFamily="18" charset="0"/>
              </a:rPr>
              <a:t>dolescents who use cannabis show impairments in memory, attention, processing speed, executive functioning, and motivation </a:t>
            </a:r>
            <a:r>
              <a:rPr lang="en-US" sz="2400" dirty="0">
                <a:latin typeface="+mn-l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9820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D6EBB-2DDF-54CB-37AA-F058A0242496}"/>
              </a:ext>
            </a:extLst>
          </p:cNvPr>
          <p:cNvSpPr>
            <a:spLocks noGrp="1"/>
          </p:cNvSpPr>
          <p:nvPr>
            <p:ph type="title"/>
          </p:nvPr>
        </p:nvSpPr>
        <p:spPr>
          <a:xfrm>
            <a:off x="220133" y="452718"/>
            <a:ext cx="11633200" cy="935815"/>
          </a:xfrm>
        </p:spPr>
        <p:txBody>
          <a:bodyPr/>
          <a:lstStyle/>
          <a:p>
            <a:pPr algn="ctr"/>
            <a:r>
              <a:rPr lang="en-US" sz="3600" dirty="0"/>
              <a:t>COGNITIVE EFFECTS OF CANNABIS USE</a:t>
            </a:r>
          </a:p>
        </p:txBody>
      </p:sp>
      <p:sp>
        <p:nvSpPr>
          <p:cNvPr id="3" name="Content Placeholder 2">
            <a:extLst>
              <a:ext uri="{FF2B5EF4-FFF2-40B4-BE49-F238E27FC236}">
                <a16:creationId xmlns:a16="http://schemas.microsoft.com/office/drawing/2014/main" id="{1E85629E-66B7-0737-59BE-AF95FE6A80B8}"/>
              </a:ext>
            </a:extLst>
          </p:cNvPr>
          <p:cNvSpPr>
            <a:spLocks noGrp="1"/>
          </p:cNvSpPr>
          <p:nvPr>
            <p:ph idx="1"/>
          </p:nvPr>
        </p:nvSpPr>
        <p:spPr>
          <a:xfrm>
            <a:off x="575733" y="1388534"/>
            <a:ext cx="10733243" cy="5200526"/>
          </a:xfrm>
        </p:spPr>
        <p:txBody>
          <a:bodyPr>
            <a:normAutofit/>
          </a:bodyPr>
          <a:lstStyle/>
          <a:p>
            <a:r>
              <a:rPr lang="en-US" u="sng" dirty="0">
                <a:latin typeface="+mn-lt"/>
              </a:rPr>
              <a:t>The Dunedin Study (Meier et al., 2012)</a:t>
            </a:r>
          </a:p>
          <a:p>
            <a:r>
              <a:rPr lang="en-US" dirty="0">
                <a:latin typeface="+mn-lt"/>
              </a:rPr>
              <a:t>A study of health and human behavior started in 1972 in New Zealand</a:t>
            </a:r>
          </a:p>
          <a:p>
            <a:r>
              <a:rPr lang="en-US" dirty="0">
                <a:latin typeface="+mn-lt"/>
              </a:rPr>
              <a:t>Longitudinal study evaluated 1,037 individuals from birth to age 38 </a:t>
            </a:r>
          </a:p>
          <a:p>
            <a:r>
              <a:rPr lang="en-US" dirty="0">
                <a:latin typeface="+mn-lt"/>
              </a:rPr>
              <a:t>Neuropsych testing at age 13 and 38</a:t>
            </a:r>
          </a:p>
          <a:p>
            <a:r>
              <a:rPr lang="en-US" dirty="0">
                <a:latin typeface="+mn-lt"/>
              </a:rPr>
              <a:t>Persistent users (“cannabis dependence”) showed decline in IQ of 6 points, even when controlling for education</a:t>
            </a:r>
          </a:p>
          <a:p>
            <a:r>
              <a:rPr lang="en-US" dirty="0">
                <a:latin typeface="+mn-lt"/>
              </a:rPr>
              <a:t>Persistent users showed impairments in executive functioning and processing speed</a:t>
            </a:r>
          </a:p>
          <a:p>
            <a:r>
              <a:rPr lang="en-US" dirty="0">
                <a:latin typeface="+mn-lt"/>
              </a:rPr>
              <a:t>Decline in IQ present for both individuals who used frequently and infrequently over the past year </a:t>
            </a:r>
          </a:p>
          <a:p>
            <a:r>
              <a:rPr lang="en-US" dirty="0">
                <a:latin typeface="+mn-lt"/>
              </a:rPr>
              <a:t>Those who started using weekly before age 18 showed greater declines than adult onset users</a:t>
            </a:r>
          </a:p>
          <a:p>
            <a:r>
              <a:rPr lang="en-US" dirty="0">
                <a:latin typeface="+mn-lt"/>
              </a:rPr>
              <a:t>Adult onset users did not show a decline in IQ</a:t>
            </a:r>
            <a:endParaRPr lang="en-US" dirty="0"/>
          </a:p>
          <a:p>
            <a:endParaRPr lang="en-US" dirty="0"/>
          </a:p>
        </p:txBody>
      </p:sp>
    </p:spTree>
    <p:extLst>
      <p:ext uri="{BB962C8B-B14F-4D97-AF65-F5344CB8AC3E}">
        <p14:creationId xmlns:p14="http://schemas.microsoft.com/office/powerpoint/2010/main" val="790517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BAC7-F6E0-808B-3C9A-1D025676242C}"/>
              </a:ext>
            </a:extLst>
          </p:cNvPr>
          <p:cNvSpPr>
            <a:spLocks noGrp="1"/>
          </p:cNvSpPr>
          <p:nvPr>
            <p:ph type="title"/>
          </p:nvPr>
        </p:nvSpPr>
        <p:spPr>
          <a:xfrm>
            <a:off x="203200" y="452718"/>
            <a:ext cx="11616267" cy="1128656"/>
          </a:xfrm>
        </p:spPr>
        <p:txBody>
          <a:bodyPr/>
          <a:lstStyle/>
          <a:p>
            <a:pPr algn="ctr"/>
            <a:r>
              <a:rPr lang="en-US" dirty="0"/>
              <a:t>PSYCHIATRIC EFFECTS OF CANNABIS USE </a:t>
            </a:r>
          </a:p>
        </p:txBody>
      </p:sp>
      <p:sp>
        <p:nvSpPr>
          <p:cNvPr id="3" name="Content Placeholder 2">
            <a:extLst>
              <a:ext uri="{FF2B5EF4-FFF2-40B4-BE49-F238E27FC236}">
                <a16:creationId xmlns:a16="http://schemas.microsoft.com/office/drawing/2014/main" id="{4885FCD4-955F-7C07-AC19-1AADE67E98E8}"/>
              </a:ext>
            </a:extLst>
          </p:cNvPr>
          <p:cNvSpPr>
            <a:spLocks noGrp="1"/>
          </p:cNvSpPr>
          <p:nvPr>
            <p:ph idx="1"/>
          </p:nvPr>
        </p:nvSpPr>
        <p:spPr>
          <a:xfrm>
            <a:off x="1103312" y="2121408"/>
            <a:ext cx="9842594" cy="4126992"/>
          </a:xfrm>
        </p:spPr>
        <p:txBody>
          <a:bodyPr>
            <a:normAutofit lnSpcReduction="10000"/>
          </a:bodyPr>
          <a:lstStyle/>
          <a:p>
            <a:r>
              <a:rPr lang="en-US" sz="2400" dirty="0">
                <a:latin typeface="+mn-lt"/>
                <a:ea typeface="Calibri" panose="020F0502020204030204" pitchFamily="34" charset="0"/>
                <a:cs typeface="Times New Roman" panose="02020603050405020304" pitchFamily="18" charset="0"/>
              </a:rPr>
              <a:t>C</a:t>
            </a:r>
            <a:r>
              <a:rPr lang="en-US" sz="2400" dirty="0">
                <a:effectLst/>
                <a:latin typeface="+mn-lt"/>
                <a:ea typeface="Calibri" panose="020F0502020204030204" pitchFamily="34" charset="0"/>
                <a:cs typeface="Times New Roman" panose="02020603050405020304" pitchFamily="18" charset="0"/>
              </a:rPr>
              <a:t>annabis use beginning at age 15 led to fourfold increased risk of schizophrenia by age 26</a:t>
            </a:r>
          </a:p>
          <a:p>
            <a:r>
              <a:rPr lang="en-US" sz="2400" dirty="0">
                <a:latin typeface="+mn-lt"/>
                <a:ea typeface="Calibri" panose="020F0502020204030204" pitchFamily="34" charset="0"/>
                <a:cs typeface="Times New Roman" panose="02020603050405020304" pitchFamily="18" charset="0"/>
              </a:rPr>
              <a:t>Use beginning </a:t>
            </a:r>
            <a:r>
              <a:rPr lang="en-US" sz="2400" dirty="0">
                <a:effectLst/>
                <a:latin typeface="+mn-lt"/>
                <a:ea typeface="Calibri" panose="020F0502020204030204" pitchFamily="34" charset="0"/>
                <a:cs typeface="Times New Roman" panose="02020603050405020304" pitchFamily="18" charset="0"/>
              </a:rPr>
              <a:t>closer to age 18 carried a small, non significant risk (Meier et al., 2012)</a:t>
            </a:r>
          </a:p>
          <a:p>
            <a:r>
              <a:rPr lang="en-US" sz="2400" dirty="0">
                <a:effectLst/>
                <a:latin typeface="+mn-lt"/>
                <a:ea typeface="Calibri" panose="020F0502020204030204" pitchFamily="34" charset="0"/>
                <a:cs typeface="Times New Roman" panose="02020603050405020304" pitchFamily="18" charset="0"/>
              </a:rPr>
              <a:t>Cannabis use associated with a 3-4 increased risk of psychosis and lowers   the age of onset by six years</a:t>
            </a:r>
          </a:p>
          <a:p>
            <a:r>
              <a:rPr lang="en-US" sz="2400" dirty="0">
                <a:effectLst/>
                <a:latin typeface="+mn-lt"/>
                <a:ea typeface="Calibri" panose="020F0502020204030204" pitchFamily="34" charset="0"/>
                <a:cs typeface="Times New Roman" panose="02020603050405020304" pitchFamily="18" charset="0"/>
              </a:rPr>
              <a:t>Strong association </a:t>
            </a:r>
            <a:r>
              <a:rPr lang="en-US" sz="2400" dirty="0">
                <a:latin typeface="+mn-lt"/>
                <a:ea typeface="Calibri" panose="020F0502020204030204" pitchFamily="34" charset="0"/>
                <a:cs typeface="Times New Roman" panose="02020603050405020304" pitchFamily="18" charset="0"/>
              </a:rPr>
              <a:t>between cannabis use and anxiety and mood disorders, confirmed by </a:t>
            </a:r>
            <a:r>
              <a:rPr lang="en-US" sz="2400" dirty="0">
                <a:effectLst/>
                <a:latin typeface="+mn-lt"/>
                <a:ea typeface="Calibri" panose="020F0502020204030204" pitchFamily="34" charset="0"/>
                <a:cs typeface="Times New Roman" panose="02020603050405020304" pitchFamily="18" charset="0"/>
              </a:rPr>
              <a:t>meta-analysis of 12 prospective studies with 12,000 adults and adolescents (Mammen et al., 2018)</a:t>
            </a:r>
            <a:endParaRPr lang="en-US" sz="2400" dirty="0">
              <a:latin typeface="+mn-lt"/>
            </a:endParaRPr>
          </a:p>
          <a:p>
            <a:endParaRPr lang="en-US" dirty="0"/>
          </a:p>
        </p:txBody>
      </p:sp>
    </p:spTree>
    <p:extLst>
      <p:ext uri="{BB962C8B-B14F-4D97-AF65-F5344CB8AC3E}">
        <p14:creationId xmlns:p14="http://schemas.microsoft.com/office/powerpoint/2010/main" val="55041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9A2C0-4D6E-53D0-33D0-24369760483A}"/>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D537B9A8-00E7-D38C-A908-9D5F3D6F54DD}"/>
              </a:ext>
            </a:extLst>
          </p:cNvPr>
          <p:cNvSpPr>
            <a:spLocks noGrp="1"/>
          </p:cNvSpPr>
          <p:nvPr>
            <p:ph idx="1"/>
          </p:nvPr>
        </p:nvSpPr>
        <p:spPr>
          <a:xfrm>
            <a:off x="1103312" y="1608668"/>
            <a:ext cx="8946541" cy="4639732"/>
          </a:xfrm>
        </p:spPr>
        <p:txBody>
          <a:bodyPr/>
          <a:lstStyle/>
          <a:p>
            <a:pPr marL="342900" marR="0" lvl="0" indent="-342900">
              <a:lnSpc>
                <a:spcPct val="107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Review the neurocognitive effects of marijuana on the adolescent brain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Address whether the effect of adolescent exposure differs from the same exposure in adults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Discuss potential impact of legalization on usage and long-term impacts in adolescents.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Address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how various populations are differentially susceptible to and affected by marijuana use.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5510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FEF47-AF5D-0202-B5EE-4DACF50193C5}"/>
              </a:ext>
            </a:extLst>
          </p:cNvPr>
          <p:cNvSpPr>
            <a:spLocks noGrp="1"/>
          </p:cNvSpPr>
          <p:nvPr>
            <p:ph type="title"/>
          </p:nvPr>
        </p:nvSpPr>
        <p:spPr>
          <a:xfrm>
            <a:off x="646111" y="452718"/>
            <a:ext cx="10878018" cy="1039906"/>
          </a:xfrm>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1EDD4EBA-ED9D-A367-D2D0-76A60F082752}"/>
              </a:ext>
            </a:extLst>
          </p:cNvPr>
          <p:cNvSpPr>
            <a:spLocks noGrp="1"/>
          </p:cNvSpPr>
          <p:nvPr>
            <p:ph idx="1"/>
          </p:nvPr>
        </p:nvSpPr>
        <p:spPr>
          <a:xfrm>
            <a:off x="1103312" y="1492624"/>
            <a:ext cx="9430576" cy="4912658"/>
          </a:xfrm>
        </p:spPr>
        <p:txBody>
          <a:bodyPr>
            <a:normAutofit lnSpcReduction="10000"/>
          </a:bodyPr>
          <a:lstStyle/>
          <a:p>
            <a:pPr marL="0" indent="0">
              <a:buNone/>
            </a:pPr>
            <a:r>
              <a:rPr lang="en-US" u="sng" dirty="0"/>
              <a:t>ANIMAL STUDIES</a:t>
            </a:r>
          </a:p>
          <a:p>
            <a:pPr>
              <a:buFont typeface="Wingdings" panose="05000000000000000000" pitchFamily="2" charset="2"/>
              <a:buChar char="Ø"/>
            </a:pPr>
            <a:r>
              <a:rPr lang="en-US" dirty="0"/>
              <a:t>No consistent findings on effects of cannabis on mood and behavior when not intoxicated</a:t>
            </a:r>
          </a:p>
          <a:p>
            <a:pPr>
              <a:buFont typeface="Wingdings" panose="05000000000000000000" pitchFamily="2" charset="2"/>
              <a:buChar char="Ø"/>
            </a:pPr>
            <a:r>
              <a:rPr lang="en-US" dirty="0"/>
              <a:t>Low dose “weekend” use of cannabis in adolescent rats resulted in increased self-administration of heroin in adulthood (Conclusion: cannabis exposure changed biology of reward center resulting in drug taking in adulthood)</a:t>
            </a:r>
          </a:p>
          <a:p>
            <a:pPr>
              <a:buFont typeface="Wingdings" panose="05000000000000000000" pitchFamily="2" charset="2"/>
              <a:buChar char="Ø"/>
            </a:pPr>
            <a:r>
              <a:rPr lang="en-US" dirty="0"/>
              <a:t>Exposure to cannabis in adolescence disrupted memory performance in adulthood and effects are dose dependent</a:t>
            </a:r>
          </a:p>
          <a:p>
            <a:pPr>
              <a:buFont typeface="Wingdings" panose="05000000000000000000" pitchFamily="2" charset="2"/>
              <a:buChar char="Ø"/>
            </a:pPr>
            <a:r>
              <a:rPr lang="en-US" dirty="0"/>
              <a:t>Exposure to cannabis during early adolescence (age 16 for humans) disrupted GABA and pre-frontal circuits in adult brain; This finding not present when exposed during later adolescence </a:t>
            </a:r>
          </a:p>
          <a:p>
            <a:pPr>
              <a:buFont typeface="Wingdings" panose="05000000000000000000" pitchFamily="2" charset="2"/>
              <a:buChar char="Ø"/>
            </a:pPr>
            <a:r>
              <a:rPr lang="en-US" u="sng" dirty="0"/>
              <a:t>Take Home</a:t>
            </a:r>
            <a:r>
              <a:rPr lang="en-US" dirty="0"/>
              <a:t>: The earlier you use cannabis, the more use it, and the more potent form you use, the greater the impact on cognition, and risk for other drugs</a:t>
            </a:r>
          </a:p>
        </p:txBody>
      </p:sp>
    </p:spTree>
    <p:extLst>
      <p:ext uri="{BB962C8B-B14F-4D97-AF65-F5344CB8AC3E}">
        <p14:creationId xmlns:p14="http://schemas.microsoft.com/office/powerpoint/2010/main" val="3226643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880B-DD91-9821-70FD-3BDE847895FB}"/>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3508965B-95F4-5DC7-2538-6992F225DE02}"/>
              </a:ext>
            </a:extLst>
          </p:cNvPr>
          <p:cNvSpPr>
            <a:spLocks noGrp="1"/>
          </p:cNvSpPr>
          <p:nvPr>
            <p:ph idx="1"/>
          </p:nvPr>
        </p:nvSpPr>
        <p:spPr>
          <a:xfrm>
            <a:off x="1103312" y="1408176"/>
            <a:ext cx="8946541" cy="4840223"/>
          </a:xfrm>
        </p:spPr>
        <p:txBody>
          <a:bodyPr/>
          <a:lstStyle/>
          <a:p>
            <a:pPr marL="0" indent="0">
              <a:buNone/>
            </a:pPr>
            <a:r>
              <a:rPr lang="en-US" sz="2400" u="sng" dirty="0"/>
              <a:t>TWIN STUDIES</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Longitudinal twin study (Meier et al., 2017)</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1,989 twins from the Environment Risk Longitudinal Twin Study; born in England and Wales between 1994 and 1995</a:t>
            </a:r>
          </a:p>
          <a:p>
            <a:r>
              <a:rPr lang="en-US" sz="2400" dirty="0">
                <a:latin typeface="Times New Roman" panose="02020603050405020304" pitchFamily="18" charset="0"/>
                <a:ea typeface="Calibri" panose="020F0502020204030204" pitchFamily="34" charset="0"/>
                <a:cs typeface="Times New Roman" panose="02020603050405020304" pitchFamily="18" charset="0"/>
              </a:rPr>
              <a:t>IQ assessed at age 5, 12, and 18</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EF assessed </a:t>
            </a:r>
            <a:r>
              <a:rPr lang="en-US" sz="2400" dirty="0">
                <a:latin typeface="Times New Roman" panose="02020603050405020304" pitchFamily="18" charset="0"/>
                <a:ea typeface="Calibri" panose="020F0502020204030204" pitchFamily="34" charset="0"/>
                <a:cs typeface="Times New Roman" panose="02020603050405020304" pitchFamily="18" charset="0"/>
              </a:rPr>
              <a:t>at age 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Frequency of cannabis use obtained at age 18</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u="sng" dirty="0"/>
          </a:p>
        </p:txBody>
      </p:sp>
    </p:spTree>
    <p:extLst>
      <p:ext uri="{BB962C8B-B14F-4D97-AF65-F5344CB8AC3E}">
        <p14:creationId xmlns:p14="http://schemas.microsoft.com/office/powerpoint/2010/main" val="435202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8B6A-6205-12E5-5D05-13979AC39401}"/>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8792BDC5-1FCE-B5C4-933C-F68F815B512A}"/>
              </a:ext>
            </a:extLst>
          </p:cNvPr>
          <p:cNvSpPr>
            <a:spLocks noGrp="1"/>
          </p:cNvSpPr>
          <p:nvPr>
            <p:ph idx="1"/>
          </p:nvPr>
        </p:nvSpPr>
        <p:spPr>
          <a:xfrm>
            <a:off x="1103312" y="1408176"/>
            <a:ext cx="8946541" cy="4840223"/>
          </a:xfrm>
        </p:spPr>
        <p:txBody>
          <a:bodyPr>
            <a:normAutofit fontScale="92500"/>
          </a:bodyPr>
          <a:lstStyle/>
          <a:p>
            <a:pPr marL="0" indent="0">
              <a:buNone/>
            </a:pPr>
            <a:r>
              <a:rPr lang="en-US" sz="2400" u="sng" dirty="0"/>
              <a:t>TWIN STUDIES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Meier et al., 2017 study cont</a:t>
            </a:r>
            <a:r>
              <a:rPr lang="en-US" sz="2400" dirty="0">
                <a:latin typeface="Times New Roman" panose="02020603050405020304" pitchFamily="18" charset="0"/>
                <a:ea typeface="Calibri" panose="020F0502020204030204" pitchFamily="34" charset="0"/>
                <a:cs typeface="Times New Roman" panose="02020603050405020304" pitchFamily="18" charset="0"/>
              </a:rPr>
              <a:t>inued)</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Adolescents who used cannabis had lower IQ in childhood and at age 18 BUT those with cannabis dependence performed similarly on IQ tests compared with their twin without cannabis dependence at each age</a:t>
            </a: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So, non-cannabis using twins also showed a decline in IQ</a:t>
            </a: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Results contradict previous findings suggesting causal link between </a:t>
            </a:r>
            <a:r>
              <a:rPr lang="en-US" sz="2400" dirty="0">
                <a:latin typeface="Times New Roman" panose="02020603050405020304" pitchFamily="18" charset="0"/>
                <a:ea typeface="Calibri" panose="020F0502020204030204" pitchFamily="34" charset="0"/>
                <a:cs typeface="Times New Roman" panose="02020603050405020304" pitchFamily="18" charset="0"/>
              </a:rPr>
              <a:t>cannabis and IQ decline</a:t>
            </a: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Weekly use not associated with IQ decline when compared to non-users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5161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8023-0B0F-D0E1-95E2-F2F400D46E30}"/>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932AA9DF-B5EF-87A3-EF5C-612F7EF80E39}"/>
              </a:ext>
            </a:extLst>
          </p:cNvPr>
          <p:cNvSpPr>
            <a:spLocks noGrp="1"/>
          </p:cNvSpPr>
          <p:nvPr>
            <p:ph idx="1"/>
          </p:nvPr>
        </p:nvSpPr>
        <p:spPr>
          <a:xfrm>
            <a:off x="1103312" y="1517904"/>
            <a:ext cx="8946541" cy="4730495"/>
          </a:xfrm>
        </p:spPr>
        <p:txBody>
          <a:bodyPr/>
          <a:lstStyle/>
          <a:p>
            <a:pPr marL="0" indent="0">
              <a:lnSpc>
                <a:spcPct val="107000"/>
              </a:lnSpc>
              <a:spcBef>
                <a:spcPts val="0"/>
              </a:spcBef>
              <a:spcAft>
                <a:spcPts val="800"/>
              </a:spcAft>
              <a:buNone/>
            </a:pPr>
            <a:r>
              <a:rPr lang="en-US" sz="2800" u="sng" dirty="0"/>
              <a:t>TWIN STUDIES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Meier et al., 2017 study cont</a:t>
            </a:r>
            <a:r>
              <a:rPr lang="en-US" sz="2800" dirty="0">
                <a:latin typeface="Times New Roman" panose="02020603050405020304" pitchFamily="18" charset="0"/>
                <a:ea typeface="Calibri" panose="020F0502020204030204" pitchFamily="34" charset="0"/>
                <a:cs typeface="Times New Roman" panose="02020603050405020304" pitchFamily="18" charset="0"/>
              </a:rPr>
              <a:t>inued)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Adolescents who used cannabis had worse EF functions at age 18 compared with non-users</a:t>
            </a: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When users compared with twins who used less frequently, minimal differences were detected with one exception: Spatial Span performance</a:t>
            </a:r>
          </a:p>
          <a:p>
            <a:pPr marL="0" marR="0">
              <a:lnSpc>
                <a:spcPct val="107000"/>
              </a:lnSpc>
              <a:spcBef>
                <a:spcPts val="0"/>
              </a:spcBef>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BOTTOM LINE:</a:t>
            </a:r>
          </a:p>
          <a:p>
            <a:pPr marL="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Contrary to previous findings in the high-profile Dunedin Study data, results from twin comparisons does not support that cannabis use caused IQ declines and instead opined that familial and environmental factors caused decline in IQ;</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p>
        </p:txBody>
      </p:sp>
    </p:spTree>
    <p:extLst>
      <p:ext uri="{BB962C8B-B14F-4D97-AF65-F5344CB8AC3E}">
        <p14:creationId xmlns:p14="http://schemas.microsoft.com/office/powerpoint/2010/main" val="4240890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7ED1D-41A6-667F-5301-0EC7133F2333}"/>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FF1487DA-A5D0-86FD-0D1E-F6F5EBDD233E}"/>
              </a:ext>
            </a:extLst>
          </p:cNvPr>
          <p:cNvSpPr>
            <a:spLocks noGrp="1"/>
          </p:cNvSpPr>
          <p:nvPr>
            <p:ph idx="1"/>
          </p:nvPr>
        </p:nvSpPr>
        <p:spPr>
          <a:xfrm>
            <a:off x="1103312" y="1609344"/>
            <a:ext cx="10442577" cy="4639055"/>
          </a:xfrm>
        </p:spPr>
        <p:txBody>
          <a:bodyPr/>
          <a:lstStyle/>
          <a:p>
            <a:r>
              <a:rPr lang="en-US" sz="2400" u="sng" dirty="0">
                <a:latin typeface="Times New Roman" panose="02020603050405020304" pitchFamily="18" charset="0"/>
                <a:ea typeface="Calibri" panose="020F0502020204030204" pitchFamily="34" charset="0"/>
                <a:cs typeface="Times New Roman" panose="02020603050405020304" pitchFamily="18" charset="0"/>
              </a:rPr>
              <a:t>BOTTOM LINE: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Results do not support causation between cannabis use and IQ decline</a:t>
            </a: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 “other” variable: 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amilial and environmental factors caused decline in IQ</a:t>
            </a: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Short term use did not result in IQ decline or EF impairments BUT this study did look at memory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33064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EBA4-9505-3FF8-CD64-BB46C3264400}"/>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B662FCF8-A013-7D4F-3B0E-CCCA41429EF2}"/>
              </a:ext>
            </a:extLst>
          </p:cNvPr>
          <p:cNvSpPr>
            <a:spLocks noGrp="1"/>
          </p:cNvSpPr>
          <p:nvPr>
            <p:ph idx="1"/>
          </p:nvPr>
        </p:nvSpPr>
        <p:spPr>
          <a:xfrm>
            <a:off x="1103312" y="1543050"/>
            <a:ext cx="8946541" cy="4705349"/>
          </a:xfrm>
        </p:spPr>
        <p:txBody>
          <a:bodyPr>
            <a:normAutofit/>
          </a:bodyPr>
          <a:lstStyle/>
          <a:p>
            <a:r>
              <a:rPr lang="en-US" sz="2400" u="sng" dirty="0">
                <a:latin typeface="+mn-lt"/>
              </a:rPr>
              <a:t>TWIN STUDIES (Ellingson et al., 2020)</a:t>
            </a:r>
          </a:p>
          <a:p>
            <a:r>
              <a:rPr lang="en-US" sz="2400" dirty="0">
                <a:latin typeface="+mn-lt"/>
                <a:ea typeface="Calibri" panose="020F0502020204030204" pitchFamily="34" charset="0"/>
                <a:cs typeface="Times New Roman" panose="02020603050405020304" pitchFamily="18" charset="0"/>
              </a:rPr>
              <a:t>P</a:t>
            </a:r>
            <a:r>
              <a:rPr lang="en-US" sz="2400" dirty="0">
                <a:effectLst/>
                <a:latin typeface="+mn-lt"/>
                <a:ea typeface="Calibri" panose="020F0502020204030204" pitchFamily="34" charset="0"/>
                <a:cs typeface="Times New Roman" panose="02020603050405020304" pitchFamily="18" charset="0"/>
              </a:rPr>
              <a:t>rospective siblings study of adolescents with moderate cannabis use recruited at age 17 and followed again at age 24</a:t>
            </a:r>
          </a:p>
          <a:p>
            <a:r>
              <a:rPr lang="en-US" sz="2400" dirty="0">
                <a:effectLst/>
                <a:latin typeface="+mn-lt"/>
                <a:ea typeface="Calibri" panose="020F0502020204030204" pitchFamily="34" charset="0"/>
                <a:cs typeface="Times New Roman" panose="02020603050405020304" pitchFamily="18" charset="0"/>
              </a:rPr>
              <a:t>1192 adolescents from 596 families in metropolitan communities</a:t>
            </a:r>
          </a:p>
          <a:p>
            <a:r>
              <a:rPr lang="en-US" sz="2400" dirty="0">
                <a:effectLst/>
                <a:latin typeface="+mn-lt"/>
                <a:ea typeface="Calibri" panose="020F0502020204030204" pitchFamily="34" charset="0"/>
                <a:cs typeface="Times New Roman" panose="02020603050405020304" pitchFamily="18" charset="0"/>
              </a:rPr>
              <a:t>users endorsed usage levels of 7-9 days/month (about 2 days/week) by age 17</a:t>
            </a:r>
          </a:p>
          <a:p>
            <a:r>
              <a:rPr lang="en-US" sz="2400" dirty="0">
                <a:effectLst/>
                <a:latin typeface="+mn-lt"/>
                <a:ea typeface="Calibri" panose="020F0502020204030204" pitchFamily="34" charset="0"/>
                <a:cs typeface="Times New Roman" panose="02020603050405020304" pitchFamily="18" charset="0"/>
              </a:rPr>
              <a:t>mean age of initiating use was 13.6</a:t>
            </a:r>
          </a:p>
          <a:p>
            <a:endParaRPr lang="en-US" sz="2400" dirty="0">
              <a:effectLst/>
              <a:latin typeface="+mn-lt"/>
              <a:ea typeface="Calibri" panose="020F0502020204030204" pitchFamily="34" charset="0"/>
              <a:cs typeface="Times New Roman" panose="02020603050405020304" pitchFamily="18" charset="0"/>
            </a:endParaRPr>
          </a:p>
          <a:p>
            <a:endParaRPr lang="en-US" sz="2400" dirty="0">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19022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F398A-933D-9B6E-3822-BD58E94F8334}"/>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EEC3AEBD-73DC-BCA8-7BF4-5AB7DB5BA483}"/>
              </a:ext>
            </a:extLst>
          </p:cNvPr>
          <p:cNvSpPr>
            <a:spLocks noGrp="1"/>
          </p:cNvSpPr>
          <p:nvPr>
            <p:ph idx="1"/>
          </p:nvPr>
        </p:nvSpPr>
        <p:spPr>
          <a:xfrm>
            <a:off x="1103312" y="1659468"/>
            <a:ext cx="10106555" cy="4588932"/>
          </a:xfrm>
        </p:spPr>
        <p:txBody>
          <a:bodyPr>
            <a:normAutofit/>
          </a:bodyPr>
          <a:lstStyle/>
          <a:p>
            <a:pPr marL="0" indent="0">
              <a:buNone/>
            </a:pPr>
            <a:r>
              <a:rPr lang="en-US" sz="2800" u="sng" dirty="0">
                <a:latin typeface="+mn-lt"/>
              </a:rPr>
              <a:t>BOTTOM LINE:</a:t>
            </a:r>
          </a:p>
          <a:p>
            <a:r>
              <a:rPr lang="en-US" sz="2800" dirty="0">
                <a:latin typeface="+mn-lt"/>
                <a:ea typeface="Calibri" panose="020F0502020204030204" pitchFamily="34" charset="0"/>
              </a:rPr>
              <a:t>Verbal memory d</a:t>
            </a:r>
            <a:r>
              <a:rPr lang="en-US" sz="2800" dirty="0">
                <a:effectLst/>
                <a:latin typeface="+mn-lt"/>
                <a:ea typeface="Calibri" panose="020F0502020204030204" pitchFamily="34" charset="0"/>
              </a:rPr>
              <a:t>eficits not present at age 17 but present at age 24</a:t>
            </a:r>
          </a:p>
          <a:p>
            <a:pPr marL="0" indent="0">
              <a:buNone/>
            </a:pPr>
            <a:endParaRPr lang="en-US" sz="2800" dirty="0">
              <a:effectLst/>
              <a:latin typeface="+mn-lt"/>
              <a:ea typeface="Calibri" panose="020F0502020204030204" pitchFamily="34" charset="0"/>
              <a:cs typeface="Times New Roman" panose="02020603050405020304" pitchFamily="18" charset="0"/>
            </a:endParaRPr>
          </a:p>
          <a:p>
            <a:r>
              <a:rPr lang="en-US" sz="2800" dirty="0">
                <a:effectLst/>
                <a:latin typeface="+mn-lt"/>
                <a:ea typeface="Calibri" panose="020F0502020204030204" pitchFamily="34" charset="0"/>
                <a:cs typeface="Times New Roman" panose="02020603050405020304" pitchFamily="18" charset="0"/>
              </a:rPr>
              <a:t>Greater frequency and earlier onset of regular cannabis use did result in verbal memory impairment after accounting for environmental and genetic factors</a:t>
            </a:r>
          </a:p>
          <a:p>
            <a:pPr marL="0" indent="0">
              <a:buNone/>
            </a:pPr>
            <a:endParaRPr lang="en-US" sz="28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506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71D38-8C34-E3DF-459F-B55414228A65}"/>
              </a:ext>
            </a:extLst>
          </p:cNvPr>
          <p:cNvSpPr>
            <a:spLocks noGrp="1"/>
          </p:cNvSpPr>
          <p:nvPr>
            <p:ph type="title"/>
          </p:nvPr>
        </p:nvSpPr>
        <p:spPr/>
        <p:txBody>
          <a:bodyPr/>
          <a:lstStyle/>
          <a:p>
            <a:pPr algn="ctr"/>
            <a:r>
              <a:rPr lang="en-US" dirty="0"/>
              <a:t>IS THERE A CAUSAL LINK?</a:t>
            </a:r>
          </a:p>
        </p:txBody>
      </p:sp>
      <p:sp>
        <p:nvSpPr>
          <p:cNvPr id="3" name="Content Placeholder 2">
            <a:extLst>
              <a:ext uri="{FF2B5EF4-FFF2-40B4-BE49-F238E27FC236}">
                <a16:creationId xmlns:a16="http://schemas.microsoft.com/office/drawing/2014/main" id="{B9EB2FAD-F520-98DE-4395-6A783F36B254}"/>
              </a:ext>
            </a:extLst>
          </p:cNvPr>
          <p:cNvSpPr>
            <a:spLocks noGrp="1"/>
          </p:cNvSpPr>
          <p:nvPr>
            <p:ph idx="1"/>
          </p:nvPr>
        </p:nvSpPr>
        <p:spPr>
          <a:xfrm>
            <a:off x="646111" y="1388533"/>
            <a:ext cx="11054821" cy="5300134"/>
          </a:xfrm>
        </p:spPr>
        <p:txBody>
          <a:bodyPr>
            <a:normAutofit/>
          </a:bodyPr>
          <a:lstStyle/>
          <a:p>
            <a:pPr marL="0" indent="0">
              <a:buNone/>
            </a:pPr>
            <a:r>
              <a:rPr lang="en-US" sz="2400" u="sng" dirty="0">
                <a:latin typeface="+mn-lt"/>
              </a:rPr>
              <a:t>Twin Studies </a:t>
            </a:r>
            <a:r>
              <a:rPr lang="en-US" sz="2400" u="sng" dirty="0">
                <a:effectLst/>
                <a:latin typeface="+mn-lt"/>
                <a:ea typeface="Calibri" panose="020F0502020204030204" pitchFamily="34" charset="0"/>
                <a:cs typeface="Times New Roman" panose="02020603050405020304" pitchFamily="18" charset="0"/>
              </a:rPr>
              <a:t>(Schaefer et al., 2020) </a:t>
            </a:r>
          </a:p>
          <a:p>
            <a:pPr marL="0" marR="0">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longitudinal twin studies collecting data from age 11 to age 29 (n=3,762)</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annabis use in adolescence associated with greater rates of anxiety, depression, antisocial personality, other drug use, lower educational attainment, occupational status, and annual income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Cognitive data was limited to a lower score on Vocabulary subtest (but this study only included subtests from WAIS-R/WAIS-III; memory not assessed)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Comparisons between MZ twins offered limited support of a causal link between cannabis use and negative outcomes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BOTTOM LINE</a:t>
            </a:r>
            <a:r>
              <a:rPr lang="en-US" sz="2400" dirty="0">
                <a:latin typeface="Times New Roman" panose="02020603050405020304" pitchFamily="18" charset="0"/>
                <a:ea typeface="Calibri" panose="020F0502020204030204" pitchFamily="34" charset="0"/>
                <a:cs typeface="Times New Roman" panose="02020603050405020304" pitchFamily="18" charset="0"/>
              </a:rPr>
              <a:t>: 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annabis use in adolescence may impair academic functioning during high school, with downstream effects on socioeconomic status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u="sng" dirty="0">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5895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B4440-04E8-1179-4238-6DA8A01A08F1}"/>
              </a:ext>
            </a:extLst>
          </p:cNvPr>
          <p:cNvSpPr>
            <a:spLocks noGrp="1"/>
          </p:cNvSpPr>
          <p:nvPr>
            <p:ph type="title"/>
          </p:nvPr>
        </p:nvSpPr>
        <p:spPr>
          <a:xfrm>
            <a:off x="321733" y="452717"/>
            <a:ext cx="11108267" cy="2070349"/>
          </a:xfrm>
        </p:spPr>
        <p:txBody>
          <a:bodyPr/>
          <a:lstStyle/>
          <a:p>
            <a:pPr algn="ctr"/>
            <a:r>
              <a:rPr lang="en-US" i="1" dirty="0"/>
              <a:t>IS THERE A CAUSAL LINK BETWEEN CANNABIS USE IN ADOLESCENCE AND NEGATIVE OUTCOMES IN ADULTHOOD?</a:t>
            </a:r>
          </a:p>
        </p:txBody>
      </p:sp>
      <p:sp>
        <p:nvSpPr>
          <p:cNvPr id="3" name="Content Placeholder 2">
            <a:extLst>
              <a:ext uri="{FF2B5EF4-FFF2-40B4-BE49-F238E27FC236}">
                <a16:creationId xmlns:a16="http://schemas.microsoft.com/office/drawing/2014/main" id="{E7154BF4-7176-8308-4F4A-E5934E607637}"/>
              </a:ext>
            </a:extLst>
          </p:cNvPr>
          <p:cNvSpPr>
            <a:spLocks noGrp="1"/>
          </p:cNvSpPr>
          <p:nvPr>
            <p:ph idx="1"/>
          </p:nvPr>
        </p:nvSpPr>
        <p:spPr>
          <a:xfrm>
            <a:off x="762000" y="2523066"/>
            <a:ext cx="10481733" cy="3928532"/>
          </a:xfrm>
        </p:spPr>
        <p:txBody>
          <a:bodyPr>
            <a:normAutofit lnSpcReduction="10000"/>
          </a:bodyPr>
          <a:lstStyle/>
          <a:p>
            <a:pPr marL="0" marR="0">
              <a:lnSpc>
                <a:spcPct val="107000"/>
              </a:lnSpc>
              <a:spcBef>
                <a:spcPts val="0"/>
              </a:spcBef>
              <a:spcAft>
                <a:spcPts val="800"/>
              </a:spcAft>
            </a:pPr>
            <a:r>
              <a:rPr lang="en-US" sz="2400" u="sng" dirty="0">
                <a:latin typeface="Times New Roman" panose="02020603050405020304" pitchFamily="18" charset="0"/>
                <a:ea typeface="Calibri" panose="020F0502020204030204" pitchFamily="34" charset="0"/>
                <a:cs typeface="Times New Roman" panose="02020603050405020304" pitchFamily="18" charset="0"/>
              </a:rPr>
              <a:t>IT DEPENDS</a:t>
            </a:r>
          </a:p>
          <a:p>
            <a:pPr marL="0" marR="0">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Limite</a:t>
            </a:r>
            <a:r>
              <a:rPr lang="en-US" sz="2400" dirty="0">
                <a:latin typeface="Times New Roman" panose="02020603050405020304" pitchFamily="18" charset="0"/>
                <a:ea typeface="Calibri" panose="020F0502020204030204" pitchFamily="34" charset="0"/>
                <a:cs typeface="Times New Roman" panose="02020603050405020304" pitchFamily="18" charset="0"/>
              </a:rPr>
              <a:t>d support for causal link between cannabis use during adolescence and lower IQ</a:t>
            </a:r>
          </a:p>
          <a:p>
            <a:pPr marL="0" marR="0">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Strong support for a causal link between moderate to heavy cannabis use (7-9 days/month) during adolescence and memory impairment</a:t>
            </a:r>
          </a:p>
          <a:p>
            <a:pPr marL="0" marR="0">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Socioeconomic and familial factors likely moderate the relationship between cannabis and negative outcomes in adulthood</a:t>
            </a:r>
          </a:p>
          <a:p>
            <a:pPr marL="0" marR="0">
              <a:lnSpc>
                <a:spcPct val="107000"/>
              </a:lnSpc>
              <a:spcBef>
                <a:spcPts val="0"/>
              </a:spcBef>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annabis use in adolescence may impair academic functioning during high school, leading to poorer outcome in adulthood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9311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42B5-1D9F-9F06-83B5-F1D050B256D1}"/>
              </a:ext>
            </a:extLst>
          </p:cNvPr>
          <p:cNvSpPr>
            <a:spLocks noGrp="1"/>
          </p:cNvSpPr>
          <p:nvPr>
            <p:ph type="title"/>
          </p:nvPr>
        </p:nvSpPr>
        <p:spPr>
          <a:xfrm>
            <a:off x="646111" y="452718"/>
            <a:ext cx="10442577" cy="1680882"/>
          </a:xfrm>
        </p:spPr>
        <p:txBody>
          <a:bodyPr/>
          <a:lstStyle/>
          <a:p>
            <a:pPr algn="ct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Does abstinence from cannabis reduce cognitive impairments? </a:t>
            </a:r>
            <a:endParaRPr lang="en-US" dirty="0"/>
          </a:p>
        </p:txBody>
      </p:sp>
      <p:sp>
        <p:nvSpPr>
          <p:cNvPr id="3" name="Content Placeholder 2">
            <a:extLst>
              <a:ext uri="{FF2B5EF4-FFF2-40B4-BE49-F238E27FC236}">
                <a16:creationId xmlns:a16="http://schemas.microsoft.com/office/drawing/2014/main" id="{216C28EA-1029-2C26-059D-62A123BEFE98}"/>
              </a:ext>
            </a:extLst>
          </p:cNvPr>
          <p:cNvSpPr>
            <a:spLocks noGrp="1"/>
          </p:cNvSpPr>
          <p:nvPr>
            <p:ph idx="1"/>
          </p:nvPr>
        </p:nvSpPr>
        <p:spPr>
          <a:xfrm>
            <a:off x="1103312" y="2133600"/>
            <a:ext cx="8946541" cy="4114799"/>
          </a:xfrm>
        </p:spPr>
        <p:txBody>
          <a:bodyPr/>
          <a:lstStyle/>
          <a:p>
            <a:r>
              <a:rPr lang="en-US" sz="2800" dirty="0">
                <a:effectLst/>
                <a:latin typeface="+mn-lt"/>
                <a:ea typeface="Calibri" panose="020F0502020204030204" pitchFamily="34" charset="0"/>
                <a:cs typeface="Times New Roman" panose="02020603050405020304" pitchFamily="18" charset="0"/>
              </a:rPr>
              <a:t>YES. Abstinence for a period of 1-3 months appears to result in significant improvement in learning and memory (Schuster et al., 2018; Jacobus &amp; Tapurt, 2014)</a:t>
            </a:r>
          </a:p>
          <a:p>
            <a:r>
              <a:rPr lang="en-US" sz="2800" dirty="0">
                <a:latin typeface="+mn-lt"/>
                <a:ea typeface="Calibri" panose="020F0502020204030204" pitchFamily="34" charset="0"/>
                <a:cs typeface="Times New Roman" panose="02020603050405020304" pitchFamily="18" charset="0"/>
              </a:rPr>
              <a:t>BUT—verbal memory in cannabis users still significantly lower than non-user controls</a:t>
            </a:r>
            <a:endParaRPr lang="en-US" sz="2800" dirty="0">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9143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E9384-63EE-0B69-B0C8-42FF7ADEC99B}"/>
              </a:ext>
            </a:extLst>
          </p:cNvPr>
          <p:cNvSpPr>
            <a:spLocks noGrp="1"/>
          </p:cNvSpPr>
          <p:nvPr>
            <p:ph type="title"/>
          </p:nvPr>
        </p:nvSpPr>
        <p:spPr/>
        <p:txBody>
          <a:bodyPr/>
          <a:lstStyle/>
          <a:p>
            <a:pPr algn="ctr"/>
            <a:r>
              <a:rPr lang="en-US" dirty="0"/>
              <a:t>Cannabis use in United States</a:t>
            </a:r>
          </a:p>
        </p:txBody>
      </p:sp>
      <p:sp>
        <p:nvSpPr>
          <p:cNvPr id="3" name="Content Placeholder 2">
            <a:extLst>
              <a:ext uri="{FF2B5EF4-FFF2-40B4-BE49-F238E27FC236}">
                <a16:creationId xmlns:a16="http://schemas.microsoft.com/office/drawing/2014/main" id="{E74C71CE-A527-59D7-224D-B74E8EBD55A2}"/>
              </a:ext>
            </a:extLst>
          </p:cNvPr>
          <p:cNvSpPr>
            <a:spLocks noGrp="1"/>
          </p:cNvSpPr>
          <p:nvPr>
            <p:ph idx="1"/>
          </p:nvPr>
        </p:nvSpPr>
        <p:spPr>
          <a:xfrm>
            <a:off x="1103312" y="1507068"/>
            <a:ext cx="8946541" cy="4741332"/>
          </a:xfrm>
        </p:spPr>
        <p:txBody>
          <a:bodyPr>
            <a:normAutofit/>
          </a:bodyPr>
          <a:lstStyle/>
          <a:p>
            <a:pPr>
              <a:buFont typeface="Arial" panose="020B0604020202020204" pitchFamily="34" charset="0"/>
              <a:buChar char="•"/>
            </a:pPr>
            <a:r>
              <a:rPr lang="en-US" sz="2800" dirty="0"/>
              <a:t>17.9% of people 12+ reported using cannabis in the past year (2020; NIDA/NIH)</a:t>
            </a:r>
          </a:p>
          <a:p>
            <a:pPr>
              <a:buFont typeface="Arial" panose="020B0604020202020204" pitchFamily="34" charset="0"/>
              <a:buChar char="•"/>
            </a:pPr>
            <a:r>
              <a:rPr lang="en-US" sz="2800" dirty="0"/>
              <a:t>As of 2015, 23% of individuals in 8</a:t>
            </a:r>
            <a:r>
              <a:rPr lang="en-US" sz="2800" baseline="30000" dirty="0"/>
              <a:t>th</a:t>
            </a:r>
            <a:r>
              <a:rPr lang="en-US" sz="2800" dirty="0"/>
              <a:t> through 12</a:t>
            </a:r>
            <a:r>
              <a:rPr lang="en-US" sz="2800" baseline="30000" dirty="0"/>
              <a:t>th</a:t>
            </a:r>
            <a:r>
              <a:rPr lang="en-US" sz="2800" dirty="0"/>
              <a:t> grade reported using cannabis in past month</a:t>
            </a:r>
          </a:p>
          <a:p>
            <a:pPr>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Lifetime use in 2016 (NIDA/NIH):</a:t>
            </a:r>
          </a:p>
          <a:p>
            <a:pPr lvl="1">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15% age 12-17</a:t>
            </a:r>
          </a:p>
          <a:p>
            <a:pPr lvl="1">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52% ages 18-25</a:t>
            </a:r>
          </a:p>
          <a:p>
            <a:pPr lvl="1">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46% age 26-65</a:t>
            </a:r>
          </a:p>
          <a:p>
            <a:pPr lvl="1">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22% ages 65 and older</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7573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46FC-91FF-2B7B-4F49-25D9B64DA5C2}"/>
              </a:ext>
            </a:extLst>
          </p:cNvPr>
          <p:cNvSpPr>
            <a:spLocks noGrp="1"/>
          </p:cNvSpPr>
          <p:nvPr>
            <p:ph type="title"/>
          </p:nvPr>
        </p:nvSpPr>
        <p:spPr>
          <a:xfrm>
            <a:off x="1393638" y="609601"/>
            <a:ext cx="9404723" cy="1054348"/>
          </a:xfrm>
        </p:spPr>
        <p:txBody>
          <a:bodyPr/>
          <a:lstStyle/>
          <a:p>
            <a:pPr algn="ctr"/>
            <a:r>
              <a:rPr lang="en-US" dirty="0"/>
              <a:t>LOOKING AHEAD</a:t>
            </a:r>
          </a:p>
        </p:txBody>
      </p:sp>
      <p:sp>
        <p:nvSpPr>
          <p:cNvPr id="3" name="Content Placeholder 2">
            <a:extLst>
              <a:ext uri="{FF2B5EF4-FFF2-40B4-BE49-F238E27FC236}">
                <a16:creationId xmlns:a16="http://schemas.microsoft.com/office/drawing/2014/main" id="{BD2F584C-2D15-8148-EAB2-BF47A07171C6}"/>
              </a:ext>
            </a:extLst>
          </p:cNvPr>
          <p:cNvSpPr>
            <a:spLocks noGrp="1"/>
          </p:cNvSpPr>
          <p:nvPr>
            <p:ph idx="1"/>
          </p:nvPr>
        </p:nvSpPr>
        <p:spPr>
          <a:xfrm>
            <a:off x="1103312" y="1398494"/>
            <a:ext cx="10442577" cy="4849905"/>
          </a:xfrm>
        </p:spPr>
        <p:txBody>
          <a:bodyPr>
            <a:normAutofit/>
          </a:bodyPr>
          <a:lstStyle/>
          <a:p>
            <a:r>
              <a:rPr lang="en-US" sz="2400" dirty="0">
                <a:effectLst/>
                <a:latin typeface="+mn-lt"/>
                <a:ea typeface="Calibri" panose="020F0502020204030204" pitchFamily="34" charset="0"/>
                <a:cs typeface="Times New Roman" panose="02020603050405020304" pitchFamily="18" charset="0"/>
              </a:rPr>
              <a:t>National Institute on Drug Abuse (NIDA) Adolescent Brain Cognition Development (ABCD) recruited a sample of 12,0000 children age 9-10, across a diverse population, including twins, for a 10 year longitudinal study; recruitment completed in 2018</a:t>
            </a:r>
          </a:p>
          <a:p>
            <a:r>
              <a:rPr lang="en-US" sz="2400" dirty="0">
                <a:latin typeface="+mn-lt"/>
                <a:ea typeface="Calibri" panose="020F0502020204030204" pitchFamily="34" charset="0"/>
              </a:rPr>
              <a:t>The </a:t>
            </a:r>
            <a:r>
              <a:rPr lang="en-US" sz="2400" dirty="0">
                <a:effectLst/>
                <a:latin typeface="+mn-lt"/>
                <a:ea typeface="Calibri" panose="020F0502020204030204" pitchFamily="34" charset="0"/>
              </a:rPr>
              <a:t>largest long-term US study of brain development and child health </a:t>
            </a:r>
            <a:endParaRPr lang="en-US" sz="2400" dirty="0">
              <a:latin typeface="+mn-lt"/>
              <a:ea typeface="Calibri" panose="020F0502020204030204" pitchFamily="34" charset="0"/>
            </a:endParaRPr>
          </a:p>
          <a:p>
            <a:r>
              <a:rPr lang="en-US" sz="2400" dirty="0">
                <a:effectLst/>
                <a:latin typeface="+mn-lt"/>
                <a:ea typeface="Calibri" panose="020F0502020204030204" pitchFamily="34" charset="0"/>
              </a:rPr>
              <a:t>Data collected on genetics, brain imaging, cognitive testing, and daily habits from childhood through adulthood across a range of racial and socioeconomic backgrounds</a:t>
            </a:r>
            <a:endParaRPr lang="en-US" sz="2400" dirty="0">
              <a:latin typeface="+mn-lt"/>
            </a:endParaRPr>
          </a:p>
        </p:txBody>
      </p:sp>
    </p:spTree>
    <p:extLst>
      <p:ext uri="{BB962C8B-B14F-4D97-AF65-F5344CB8AC3E}">
        <p14:creationId xmlns:p14="http://schemas.microsoft.com/office/powerpoint/2010/main" val="3755041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0696-7276-38D4-CBE7-6CCFBDE8FB53}"/>
              </a:ext>
            </a:extLst>
          </p:cNvPr>
          <p:cNvSpPr>
            <a:spLocks noGrp="1"/>
          </p:cNvSpPr>
          <p:nvPr>
            <p:ph type="title"/>
          </p:nvPr>
        </p:nvSpPr>
        <p:spPr>
          <a:xfrm>
            <a:off x="646111" y="452718"/>
            <a:ext cx="10899777" cy="752138"/>
          </a:xfrm>
        </p:spPr>
        <p:txBody>
          <a:bodyPr/>
          <a:lstStyle/>
          <a:p>
            <a:pPr algn="ctr"/>
            <a:r>
              <a:rPr lang="en-US" dirty="0"/>
              <a:t>LOOKING AHEAD: EFFECTS OF POTENCY</a:t>
            </a:r>
          </a:p>
        </p:txBody>
      </p:sp>
      <p:sp>
        <p:nvSpPr>
          <p:cNvPr id="3" name="Content Placeholder 2">
            <a:extLst>
              <a:ext uri="{FF2B5EF4-FFF2-40B4-BE49-F238E27FC236}">
                <a16:creationId xmlns:a16="http://schemas.microsoft.com/office/drawing/2014/main" id="{5F8F4A38-4309-A559-E7AE-7E5CF3082CD7}"/>
              </a:ext>
            </a:extLst>
          </p:cNvPr>
          <p:cNvSpPr>
            <a:spLocks noGrp="1"/>
          </p:cNvSpPr>
          <p:nvPr>
            <p:ph idx="1"/>
          </p:nvPr>
        </p:nvSpPr>
        <p:spPr>
          <a:xfrm>
            <a:off x="995735" y="1413733"/>
            <a:ext cx="10442577" cy="4991549"/>
          </a:xfrm>
        </p:spPr>
        <p:txBody>
          <a:bodyPr>
            <a:normAutofit/>
          </a:bodyPr>
          <a:lstStyle/>
          <a:p>
            <a:r>
              <a:rPr lang="en-US" dirty="0"/>
              <a:t>Studies clearly show a dose-response relationship between cannabis use and negative outcomes</a:t>
            </a:r>
          </a:p>
          <a:p>
            <a:r>
              <a:rPr lang="en-US" dirty="0"/>
              <a:t>The more you smoke and the stronger the potency, the worse the outcome</a:t>
            </a:r>
          </a:p>
          <a:p>
            <a:r>
              <a:rPr lang="en-US" dirty="0"/>
              <a:t>Average street marijuana when most these studies collected data was 6.1 to 8.8% THC</a:t>
            </a:r>
          </a:p>
          <a:p>
            <a:r>
              <a:rPr lang="en-US" dirty="0"/>
              <a:t>Street marijuana now contains 10-15% THC</a:t>
            </a:r>
          </a:p>
          <a:p>
            <a:r>
              <a:rPr lang="en-US" i="0" dirty="0">
                <a:effectLst/>
                <a:latin typeface="+mn-lt"/>
              </a:rPr>
              <a:t>Marijuana extracts, used in dabbing and edibles, can contain an average of 50% and up to 90% THC</a:t>
            </a:r>
            <a:endParaRPr lang="en-US" dirty="0">
              <a:latin typeface="+mn-lt"/>
            </a:endParaRPr>
          </a:p>
          <a:p>
            <a:r>
              <a:rPr lang="en-US" dirty="0">
                <a:latin typeface="+mn-lt"/>
              </a:rPr>
              <a:t>High potency hash oils and waxes </a:t>
            </a:r>
            <a:r>
              <a:rPr lang="en-US" dirty="0"/>
              <a:t>are up to 80-95%</a:t>
            </a:r>
          </a:p>
          <a:p>
            <a:r>
              <a:rPr lang="en-US" dirty="0"/>
              <a:t>What does this mean for the negative effects of cannabis use in today’s youth?</a:t>
            </a:r>
          </a:p>
          <a:p>
            <a:r>
              <a:rPr lang="en-US" dirty="0"/>
              <a:t>American Journal of Medicine (deShazo et al., 2018) discourages regular use of cannabis for those under age 21</a:t>
            </a:r>
          </a:p>
          <a:p>
            <a:endParaRPr lang="en-US" dirty="0"/>
          </a:p>
        </p:txBody>
      </p:sp>
    </p:spTree>
    <p:extLst>
      <p:ext uri="{BB962C8B-B14F-4D97-AF65-F5344CB8AC3E}">
        <p14:creationId xmlns:p14="http://schemas.microsoft.com/office/powerpoint/2010/main" val="3005615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2098-3D66-833D-C7BD-7336991A4594}"/>
              </a:ext>
            </a:extLst>
          </p:cNvPr>
          <p:cNvSpPr>
            <a:spLocks noGrp="1"/>
          </p:cNvSpPr>
          <p:nvPr>
            <p:ph type="title"/>
          </p:nvPr>
        </p:nvSpPr>
        <p:spPr>
          <a:xfrm>
            <a:off x="1103312" y="334184"/>
            <a:ext cx="9404723" cy="1088215"/>
          </a:xfrm>
        </p:spPr>
        <p:txBody>
          <a:bodyPr/>
          <a:lstStyle/>
          <a:p>
            <a:pPr algn="ctr"/>
            <a:r>
              <a:rPr lang="en-US" dirty="0"/>
              <a:t>WHAT CAN WE DO?</a:t>
            </a:r>
          </a:p>
        </p:txBody>
      </p:sp>
      <p:sp>
        <p:nvSpPr>
          <p:cNvPr id="3" name="Content Placeholder 2">
            <a:extLst>
              <a:ext uri="{FF2B5EF4-FFF2-40B4-BE49-F238E27FC236}">
                <a16:creationId xmlns:a16="http://schemas.microsoft.com/office/drawing/2014/main" id="{EA375653-D0BD-3FC9-BB95-2814F93C8469}"/>
              </a:ext>
            </a:extLst>
          </p:cNvPr>
          <p:cNvSpPr>
            <a:spLocks noGrp="1"/>
          </p:cNvSpPr>
          <p:nvPr>
            <p:ph idx="1"/>
          </p:nvPr>
        </p:nvSpPr>
        <p:spPr>
          <a:xfrm>
            <a:off x="1103312" y="1237129"/>
            <a:ext cx="10072688" cy="5011271"/>
          </a:xfrm>
        </p:spPr>
        <p:txBody>
          <a:bodyPr>
            <a:normAutofit fontScale="92500" lnSpcReduction="20000"/>
          </a:bodyPr>
          <a:lstStyle/>
          <a:p>
            <a:r>
              <a:rPr lang="en-US" sz="2400" dirty="0">
                <a:latin typeface="+mn-lt"/>
              </a:rPr>
              <a:t>FIRST, FIND OUT IF YOUR PATIENTS ARE USING DRUGS/ALCOHOL</a:t>
            </a:r>
          </a:p>
          <a:p>
            <a:r>
              <a:rPr lang="en-US" sz="2400" dirty="0">
                <a:effectLst/>
                <a:latin typeface="+mn-lt"/>
                <a:ea typeface="Calibri" panose="020F0502020204030204" pitchFamily="34" charset="0"/>
                <a:cs typeface="Times New Roman" panose="02020603050405020304" pitchFamily="18" charset="0"/>
              </a:rPr>
              <a:t>Screening Brief Intervention and referral to treatment (SBIRT) adaptation for adolescence (endorsed by American Academy of Pediatrics, NIDA, AMA)</a:t>
            </a:r>
          </a:p>
          <a:p>
            <a:r>
              <a:rPr lang="en-US" sz="2400" dirty="0">
                <a:latin typeface="+mn-lt"/>
                <a:ea typeface="Calibri" panose="020F0502020204030204" pitchFamily="34" charset="0"/>
                <a:cs typeface="Times New Roman" panose="02020603050405020304" pitchFamily="18" charset="0"/>
              </a:rPr>
              <a:t>Consider brief intervention based on Motivational Interviewing</a:t>
            </a:r>
          </a:p>
          <a:p>
            <a:r>
              <a:rPr lang="en-US" sz="2400" dirty="0">
                <a:effectLst/>
                <a:latin typeface="+mn-lt"/>
                <a:ea typeface="Calibri" panose="020F0502020204030204" pitchFamily="34" charset="0"/>
                <a:cs typeface="Times New Roman" panose="02020603050405020304" pitchFamily="18" charset="0"/>
              </a:rPr>
              <a:t>Educate </a:t>
            </a:r>
            <a:r>
              <a:rPr lang="en-US" sz="2400" dirty="0">
                <a:latin typeface="+mn-lt"/>
                <a:ea typeface="Calibri" panose="020F0502020204030204" pitchFamily="34" charset="0"/>
                <a:cs typeface="Times New Roman" panose="02020603050405020304" pitchFamily="18" charset="0"/>
              </a:rPr>
              <a:t>p</a:t>
            </a:r>
            <a:r>
              <a:rPr lang="en-US" sz="2400" dirty="0">
                <a:effectLst/>
                <a:latin typeface="+mn-lt"/>
                <a:ea typeface="Calibri" panose="020F0502020204030204" pitchFamily="34" charset="0"/>
                <a:cs typeface="Times New Roman" panose="02020603050405020304" pitchFamily="18" charset="0"/>
              </a:rPr>
              <a:t>atient and </a:t>
            </a:r>
            <a:r>
              <a:rPr lang="en-US" sz="2400" dirty="0">
                <a:latin typeface="+mn-lt"/>
                <a:ea typeface="Calibri" panose="020F0502020204030204" pitchFamily="34" charset="0"/>
                <a:cs typeface="Times New Roman" panose="02020603050405020304" pitchFamily="18" charset="0"/>
              </a:rPr>
              <a:t>family about risks of cannabis use during adolescence </a:t>
            </a:r>
          </a:p>
          <a:p>
            <a:r>
              <a:rPr lang="en-US" sz="2400" dirty="0">
                <a:effectLst/>
                <a:latin typeface="+mn-lt"/>
                <a:ea typeface="Calibri" panose="020F0502020204030204" pitchFamily="34" charset="0"/>
                <a:cs typeface="Times New Roman" panose="02020603050405020304" pitchFamily="18" charset="0"/>
              </a:rPr>
              <a:t>Consider ethical and confidentiality when treating adolescents with substance use or abuse </a:t>
            </a:r>
          </a:p>
          <a:p>
            <a:r>
              <a:rPr lang="en-US" sz="2400" dirty="0">
                <a:effectLst/>
                <a:latin typeface="+mn-lt"/>
                <a:ea typeface="Calibri" panose="020F0502020204030204" pitchFamily="34" charset="0"/>
                <a:cs typeface="Times New Roman" panose="02020603050405020304" pitchFamily="18" charset="0"/>
                <a:hlinkClick r:id="rId2"/>
              </a:rPr>
              <a:t>https://www.niaaa.nih.gov/alcohols-effects-health/professional-education-materials/alcohol-screening-and-brief-intervention-youth-practitioners-guide</a:t>
            </a:r>
            <a:endParaRPr lang="en-US" sz="2400" dirty="0">
              <a:effectLst/>
              <a:latin typeface="+mn-lt"/>
              <a:ea typeface="Calibri" panose="020F0502020204030204" pitchFamily="34" charset="0"/>
              <a:cs typeface="Times New Roman" panose="02020603050405020304" pitchFamily="18" charset="0"/>
            </a:endParaRPr>
          </a:p>
          <a:p>
            <a:r>
              <a:rPr lang="en-US" sz="2400" dirty="0">
                <a:effectLst/>
                <a:latin typeface="+mn-lt"/>
                <a:ea typeface="Calibri" panose="020F0502020204030204" pitchFamily="34" charset="0"/>
                <a:cs typeface="Times New Roman" panose="02020603050405020304" pitchFamily="18" charset="0"/>
                <a:hlinkClick r:id="rId3"/>
              </a:rPr>
              <a:t>https://crafft.org/wp-content/uploads/2021/07/CRAFFT_2.1N-HONC_Clinician_2021-07-03.pdf</a:t>
            </a:r>
            <a:endParaRPr lang="en-US" sz="2400" dirty="0">
              <a:effectLst/>
              <a:latin typeface="+mn-lt"/>
              <a:ea typeface="Calibri" panose="020F0502020204030204" pitchFamily="34" charset="0"/>
              <a:cs typeface="Times New Roman" panose="02020603050405020304" pitchFamily="18" charset="0"/>
            </a:endParaRPr>
          </a:p>
          <a:p>
            <a:endParaRPr lang="en-US" sz="2400" dirty="0">
              <a:effectLst/>
              <a:latin typeface="+mn-lt"/>
              <a:ea typeface="Calibri" panose="020F0502020204030204" pitchFamily="34" charset="0"/>
              <a:cs typeface="Times New Roman" panose="02020603050405020304" pitchFamily="18" charset="0"/>
            </a:endParaRPr>
          </a:p>
          <a:p>
            <a:endParaRPr lang="en-US" sz="2400" dirty="0">
              <a:effectLst/>
              <a:latin typeface="+mn-lt"/>
              <a:ea typeface="Calibri" panose="020F0502020204030204" pitchFamily="34" charset="0"/>
              <a:cs typeface="Times New Roman" panose="02020603050405020304" pitchFamily="18" charset="0"/>
            </a:endParaRPr>
          </a:p>
          <a:p>
            <a:pPr marL="0" indent="0">
              <a:buNone/>
            </a:pPr>
            <a:endParaRPr lang="en-US" sz="2400" dirty="0">
              <a:effectLst/>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9401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94443-AAAE-AD18-A834-9876415611C8}"/>
              </a:ext>
            </a:extLst>
          </p:cNvPr>
          <p:cNvSpPr>
            <a:spLocks noGrp="1"/>
          </p:cNvSpPr>
          <p:nvPr>
            <p:ph type="title"/>
          </p:nvPr>
        </p:nvSpPr>
        <p:spPr>
          <a:xfrm>
            <a:off x="646111" y="452718"/>
            <a:ext cx="9404723" cy="773654"/>
          </a:xfrm>
        </p:spPr>
        <p:txBody>
          <a:bodyPr/>
          <a:lstStyle/>
          <a:p>
            <a:pPr algn="ctr"/>
            <a:r>
              <a:rPr lang="en-US" dirty="0"/>
              <a:t>REFERENCES</a:t>
            </a:r>
          </a:p>
        </p:txBody>
      </p:sp>
      <p:sp>
        <p:nvSpPr>
          <p:cNvPr id="3" name="Content Placeholder 2">
            <a:extLst>
              <a:ext uri="{FF2B5EF4-FFF2-40B4-BE49-F238E27FC236}">
                <a16:creationId xmlns:a16="http://schemas.microsoft.com/office/drawing/2014/main" id="{E9DBAFA7-8A44-F55C-0189-BF642B413026}"/>
              </a:ext>
            </a:extLst>
          </p:cNvPr>
          <p:cNvSpPr>
            <a:spLocks noGrp="1"/>
          </p:cNvSpPr>
          <p:nvPr>
            <p:ph idx="1"/>
          </p:nvPr>
        </p:nvSpPr>
        <p:spPr>
          <a:xfrm>
            <a:off x="1103312" y="1226372"/>
            <a:ext cx="9998580" cy="5022027"/>
          </a:xfrm>
        </p:spPr>
        <p:txBody>
          <a:bodyPr>
            <a:normAutofit fontScale="77500" lnSpcReduction="20000"/>
          </a:bodyPr>
          <a:lstStyle/>
          <a:p>
            <a:pPr marL="0" marR="0" indent="0" algn="ctr">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Broyd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 J., van Hell, H. H., Beale, C.,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Yücel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Solowij</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 (2016). Acute and chronic effects of cannabinoids on human 	cognition—a systematic review.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Biological Psychiatry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79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(7), 557–567. https://doi.org/10.1016/j.biopsych.2015.12.002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Chiu, V., Leung, J., Hall, 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Stjepanović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 &amp; Degenhardt, L. (2021). Public health impacts to date of the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legalisation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medical and 	recreational cannabis use in the USA.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Neuropharmacology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193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108610. https://doi.org/10.1016/j.neuropharm.2021.108610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deShazo, R. D., Parker, S. B., Williams, D., Ingram, J. B.,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Elsohly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Rodenmeyer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McCullouch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 (2019). Marijuana's effects 	on brain structure and function: What do we know and what should we do? A brief review and commentary.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American Journal 	of Medicine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132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281–285. https://doi.org/10.1016/j.amjmed.2018.09.006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D’Amico, E. J., Rodriguez, A., Tucker, J. S., Dunbar, M. S., Pedersen, E. R.,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Seelam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 (2022). Disparities in functioning from 	alcohol and cannabis use among a racially/ethnically diverse sample of emerging adults.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Drug and Alcohol Dependence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234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109426. https://doi.org/10.1016/j.drugalcdep.2022.109426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Ellingson, J. M., Ross, J.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Winiger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Stallings, M. C., Corley, R. P., Friedman, N. P., Hewitt, J. K., Tapert, S. F., Brown, S. A., Wall, 	T. L.,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Hopfer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 J. (2020). Familial factors may not explain the effect of moderate‐to‐heavy cannabis use on cognitive 	functioning in adolescents: A sibling‐comparison study.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Addiction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833–844. https://doi.org/10.1111/add.15207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0695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96C6-D202-D5D0-A2AD-BEE8AB7A6756}"/>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8056269A-E34F-C633-98F4-854B79ED332D}"/>
              </a:ext>
            </a:extLst>
          </p:cNvPr>
          <p:cNvSpPr>
            <a:spLocks noGrp="1"/>
          </p:cNvSpPr>
          <p:nvPr>
            <p:ph idx="1"/>
          </p:nvPr>
        </p:nvSpPr>
        <p:spPr>
          <a:xfrm>
            <a:off x="785308" y="1215614"/>
            <a:ext cx="10531737" cy="5032786"/>
          </a:xfrm>
        </p:spPr>
        <p:txBody>
          <a:bodyPr>
            <a:normAutofit fontScale="92500" lnSpcReduction="10000"/>
          </a:bodyPr>
          <a:lstStyle/>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GRANT, I. G. O. R., GONZALEZ, R. A. U. L., CAREY, C. A. T. H. E. R. I. N. E. L., NATARAJAN, L. O. K. I., &amp; 	WOLFSON, T. A. N. Y. A. (2003). Non-acute (residual) neurocognitive effects of cannabis use: a meta-analytic 	study.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Journal of the International Neuropsychological Society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679–689. 	https://doi.org/10.1017/s1355617703950016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Hall, W.,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Stjepanović</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Caulkins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 Lynskey, M., Leung, J., Campbell, G., &amp; Degenhardt, L. (2019). Public health 	implications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legalising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production and sale of cannabis for medicinal and recreational use.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Lancet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394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(10208), 1580–1590. https://doi.org/10.1016/s0140-6736(19)31789-1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Hernandez, C. M., Orsini, C. 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Blaes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 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Bizon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 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Febo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Bruijnzeel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W.,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Setlow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(2020). Effects of 	repeated adolescent exposure to cannabis smoke on cognitive outcomes in adulthood.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Journal of 	Psychopharmacology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35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(7), 848–863. https://doi.org/10.1177/0269881120965931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1376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C9B70-6A98-9863-BF36-59BC733723F9}"/>
              </a:ext>
            </a:extLst>
          </p:cNvPr>
          <p:cNvSpPr>
            <a:spLocks noGrp="1"/>
          </p:cNvSpPr>
          <p:nvPr>
            <p:ph type="title"/>
          </p:nvPr>
        </p:nvSpPr>
        <p:spPr>
          <a:xfrm>
            <a:off x="646111" y="452718"/>
            <a:ext cx="9404723" cy="838200"/>
          </a:xfrm>
        </p:spPr>
        <p:txBody>
          <a:bodyPr/>
          <a:lstStyle/>
          <a:p>
            <a:pPr algn="ctr"/>
            <a:r>
              <a:rPr lang="en-US" dirty="0"/>
              <a:t>REFERENCES</a:t>
            </a:r>
          </a:p>
        </p:txBody>
      </p:sp>
      <p:sp>
        <p:nvSpPr>
          <p:cNvPr id="3" name="Content Placeholder 2">
            <a:extLst>
              <a:ext uri="{FF2B5EF4-FFF2-40B4-BE49-F238E27FC236}">
                <a16:creationId xmlns:a16="http://schemas.microsoft.com/office/drawing/2014/main" id="{B9CFC5E8-D6DF-6CCA-2B81-BBD843E026BE}"/>
              </a:ext>
            </a:extLst>
          </p:cNvPr>
          <p:cNvSpPr>
            <a:spLocks noGrp="1"/>
          </p:cNvSpPr>
          <p:nvPr>
            <p:ph idx="1"/>
          </p:nvPr>
        </p:nvSpPr>
        <p:spPr>
          <a:xfrm>
            <a:off x="646111" y="1290918"/>
            <a:ext cx="10584873" cy="5443369"/>
          </a:xfrm>
        </p:spPr>
        <p:txBody>
          <a:bodyPr>
            <a:normAutofit fontScale="77500" lnSpcReduction="20000"/>
          </a:bodyPr>
          <a:lstStyle/>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Kwan, L. Y., Eaton, D. L., Andersen, S. L., Dow-Edwards, D., Levin, E. 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Talpos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 Vorhees, C. V., &amp; Li, A. A. (2020). This is your teen brain 	on drugs: In search of biological factors unique to dependence toxicity in adolescence.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Neurotoxicology and Teratology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81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106916. 	https://doi.org/10.1016/j.ntt.2020.106916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Lee, M. H., Kim-Godwin, Y. S., &amp; </a:t>
            </a:r>
            <a:r>
              <a:rPr lang="en-US" sz="1800" dirty="0" err="1">
                <a:effectLst/>
                <a:latin typeface="Times New Roman" panose="02020603050405020304" pitchFamily="18" charset="0"/>
                <a:ea typeface="Times New Roman" panose="02020603050405020304" pitchFamily="18" charset="0"/>
              </a:rPr>
              <a:t>Hur</a:t>
            </a:r>
            <a:r>
              <a:rPr lang="en-US" sz="1800" dirty="0">
                <a:effectLst/>
                <a:latin typeface="Times New Roman" panose="02020603050405020304" pitchFamily="18" charset="0"/>
                <a:ea typeface="Times New Roman" panose="02020603050405020304" pitchFamily="18" charset="0"/>
              </a:rPr>
              <a:t>, H. (2021). Race/ethnicity differences in risk and protective factors for marijuana use among U.S. 	adolescents. </a:t>
            </a:r>
            <a:r>
              <a:rPr lang="en-US" sz="1800" i="1" dirty="0">
                <a:effectLst/>
                <a:latin typeface="Times New Roman" panose="02020603050405020304" pitchFamily="18" charset="0"/>
                <a:ea typeface="Times New Roman" panose="02020603050405020304" pitchFamily="18" charset="0"/>
              </a:rPr>
              <a:t>BMC Public Health</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21</a:t>
            </a:r>
            <a:r>
              <a:rPr lang="en-US" sz="1800" dirty="0">
                <a:effectLst/>
                <a:latin typeface="Times New Roman" panose="02020603050405020304" pitchFamily="18" charset="0"/>
                <a:ea typeface="Times New Roman" panose="02020603050405020304" pitchFamily="18" charset="0"/>
              </a:rPr>
              <a:t>(1). https://doi.org/10.1186/s12889-021-11159-z </a:t>
            </a: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Meier, M. H., Caspi, 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Danese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Fisher, H. 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Houts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 Arseneault, L., &amp; Moffitt, T. E. (2017). Associations between adolescent cannabis 	use and neuropsychological decline: A longitudinal co-twin control study.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Addiction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113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257–265. https://doi.org/10.1111/add.13946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Meruelo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D., Castro, N., Cota, C. I., &amp; Tapert, S. F. (2017). Cannabis and alcohol use, and the developing brain.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Behavioural</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Brain Research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325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44–50. https://doi.org/10.1016/j.bbr.2017.02.025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Mizrahi, R., Watts, J. J., &amp; Tseng, K. Y. (2017). Mechanisms contributing to cognitive deficits in cannabis users.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Neuropharmacology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124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84–	88. https://doi.org/10.1016/j.neuropharm.2017.04.018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Schaefer, J. D., Hamdi, N. R., Malone, S. 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Vrieze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 Wilson, 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McGue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&amp;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Iacono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 G. (2021). Associations between adolescent 	cannabis use and young-adult functioning in three longitudinal twin studies.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Proceedings of the National Academy of Sciences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118</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(14). 	https://doi.org/10.1073/pnas.2013180118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956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891E-04A5-900C-0208-6D585B3CAABD}"/>
              </a:ext>
            </a:extLst>
          </p:cNvPr>
          <p:cNvSpPr>
            <a:spLocks noGrp="1"/>
          </p:cNvSpPr>
          <p:nvPr>
            <p:ph type="title"/>
          </p:nvPr>
        </p:nvSpPr>
        <p:spPr>
          <a:xfrm>
            <a:off x="646111" y="452718"/>
            <a:ext cx="9404723" cy="902746"/>
          </a:xfrm>
        </p:spPr>
        <p:txBody>
          <a:bodyPr/>
          <a:lstStyle/>
          <a:p>
            <a:pPr algn="ctr"/>
            <a:r>
              <a:rPr lang="en-US" dirty="0"/>
              <a:t>REFERENCES</a:t>
            </a:r>
          </a:p>
        </p:txBody>
      </p:sp>
      <p:sp>
        <p:nvSpPr>
          <p:cNvPr id="3" name="Content Placeholder 2">
            <a:extLst>
              <a:ext uri="{FF2B5EF4-FFF2-40B4-BE49-F238E27FC236}">
                <a16:creationId xmlns:a16="http://schemas.microsoft.com/office/drawing/2014/main" id="{5A56CFDC-74D7-8083-13AE-D864CDB8ED0D}"/>
              </a:ext>
            </a:extLst>
          </p:cNvPr>
          <p:cNvSpPr>
            <a:spLocks noGrp="1"/>
          </p:cNvSpPr>
          <p:nvPr>
            <p:ph idx="1"/>
          </p:nvPr>
        </p:nvSpPr>
        <p:spPr>
          <a:xfrm>
            <a:off x="774552" y="1280160"/>
            <a:ext cx="9275302" cy="4968239"/>
          </a:xfrm>
        </p:spPr>
        <p:txBody>
          <a:bodyPr/>
          <a:lstStyle/>
          <a:p>
            <a:pPr marL="0" marR="0" indent="0">
              <a:lnSpc>
                <a:spcPct val="200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Schuster, R. M., Gilman, J., Schoenfeld, D., </a:t>
            </a:r>
            <a:r>
              <a:rPr lang="en-US" sz="1800" dirty="0" err="1">
                <a:effectLst/>
                <a:latin typeface="Times New Roman" panose="02020603050405020304" pitchFamily="18" charset="0"/>
                <a:ea typeface="Times New Roman" panose="02020603050405020304" pitchFamily="18" charset="0"/>
              </a:rPr>
              <a:t>Evenden</a:t>
            </a:r>
            <a:r>
              <a:rPr lang="en-US" sz="1800" dirty="0">
                <a:effectLst/>
                <a:latin typeface="Times New Roman" panose="02020603050405020304" pitchFamily="18" charset="0"/>
                <a:ea typeface="Times New Roman" panose="02020603050405020304" pitchFamily="18" charset="0"/>
              </a:rPr>
              <a:t>, J., </a:t>
            </a:r>
            <a:r>
              <a:rPr lang="en-US" sz="1800" dirty="0" err="1">
                <a:effectLst/>
                <a:latin typeface="Times New Roman" panose="02020603050405020304" pitchFamily="18" charset="0"/>
                <a:ea typeface="Times New Roman" panose="02020603050405020304" pitchFamily="18" charset="0"/>
              </a:rPr>
              <a:t>Hareli</a:t>
            </a:r>
            <a:r>
              <a:rPr lang="en-US" sz="1800" dirty="0">
                <a:effectLst/>
                <a:latin typeface="Times New Roman" panose="02020603050405020304" pitchFamily="18" charset="0"/>
                <a:ea typeface="Times New Roman" panose="02020603050405020304" pitchFamily="18" charset="0"/>
              </a:rPr>
              <a:t>, M., </a:t>
            </a:r>
            <a:r>
              <a:rPr lang="en-US" sz="1800" dirty="0" err="1">
                <a:effectLst/>
                <a:latin typeface="Times New Roman" panose="02020603050405020304" pitchFamily="18" charset="0"/>
                <a:ea typeface="Times New Roman" panose="02020603050405020304" pitchFamily="18" charset="0"/>
              </a:rPr>
              <a:t>Ulysse</a:t>
            </a:r>
            <a:r>
              <a:rPr lang="en-US" sz="1800" dirty="0">
                <a:effectLst/>
                <a:latin typeface="Times New Roman" panose="02020603050405020304" pitchFamily="18" charset="0"/>
                <a:ea typeface="Times New Roman" panose="02020603050405020304" pitchFamily="18" charset="0"/>
              </a:rPr>
              <a:t>, C., Nip, E., 	</a:t>
            </a:r>
            <a:r>
              <a:rPr lang="en-US" sz="1800" dirty="0" err="1">
                <a:effectLst/>
                <a:latin typeface="Times New Roman" panose="02020603050405020304" pitchFamily="18" charset="0"/>
                <a:ea typeface="Times New Roman" panose="02020603050405020304" pitchFamily="18" charset="0"/>
              </a:rPr>
              <a:t>Hanly</a:t>
            </a:r>
            <a:r>
              <a:rPr lang="en-US" sz="1800" dirty="0">
                <a:effectLst/>
                <a:latin typeface="Times New Roman" panose="02020603050405020304" pitchFamily="18" charset="0"/>
                <a:ea typeface="Times New Roman" panose="02020603050405020304" pitchFamily="18" charset="0"/>
              </a:rPr>
              <a:t>, 	A., Zhang, H., &amp; </a:t>
            </a:r>
            <a:r>
              <a:rPr lang="en-US" sz="1800" dirty="0" err="1">
                <a:effectLst/>
                <a:latin typeface="Times New Roman" panose="02020603050405020304" pitchFamily="18" charset="0"/>
                <a:ea typeface="Times New Roman" panose="02020603050405020304" pitchFamily="18" charset="0"/>
              </a:rPr>
              <a:t>Evins</a:t>
            </a:r>
            <a:r>
              <a:rPr lang="en-US" sz="1800" dirty="0">
                <a:effectLst/>
                <a:latin typeface="Times New Roman" panose="02020603050405020304" pitchFamily="18" charset="0"/>
                <a:ea typeface="Times New Roman" panose="02020603050405020304" pitchFamily="18" charset="0"/>
              </a:rPr>
              <a:t>, A. E. (2018). One month of cannabis abstinence in adolescents 	and 	young adults is associated with improved memory. </a:t>
            </a:r>
            <a:r>
              <a:rPr lang="en-US" sz="1800" i="1" dirty="0">
                <a:effectLst/>
                <a:latin typeface="Times New Roman" panose="02020603050405020304" pitchFamily="18" charset="0"/>
                <a:ea typeface="Times New Roman" panose="02020603050405020304" pitchFamily="18" charset="0"/>
              </a:rPr>
              <a:t>The Journal of Clinical Psychiatry</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79</a:t>
            </a:r>
            <a:r>
              <a:rPr lang="en-US" sz="1800" dirty="0">
                <a:effectLst/>
                <a:latin typeface="Times New Roman" panose="02020603050405020304" pitchFamily="18" charset="0"/>
                <a:ea typeface="Times New Roman" panose="02020603050405020304" pitchFamily="18" charset="0"/>
              </a:rPr>
              <a:t>(6). https://doi.org/10.4088/jcp.17m11977 </a:t>
            </a: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Shen, H. (2020). Cannabis and the adolescent brain.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Proceedings of the National Academy of 	Sciences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117</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7–11. https://doi.org/10.1073/pnas.1920325116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Tapert, S. (2014). https://doi.org/10.1016/j.ntt.2020.106916.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Current Pharmaceutical Design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20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(13), 2186–2193. https://doi.org/10.2174/13816128113199990426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3512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985E-43FB-5989-C2A1-DA6474D803FF}"/>
              </a:ext>
            </a:extLst>
          </p:cNvPr>
          <p:cNvSpPr>
            <a:spLocks noGrp="1"/>
          </p:cNvSpPr>
          <p:nvPr>
            <p:ph type="title"/>
          </p:nvPr>
        </p:nvSpPr>
        <p:spPr>
          <a:xfrm>
            <a:off x="646111" y="452718"/>
            <a:ext cx="11207222" cy="1172882"/>
          </a:xfrm>
        </p:spPr>
        <p:txBody>
          <a:bodyPr/>
          <a:lstStyle/>
          <a:p>
            <a:pPr algn="ctr"/>
            <a:r>
              <a:rPr lang="en-US" dirty="0"/>
              <a:t>Incidence/Prevalence of Cannabis Use</a:t>
            </a:r>
          </a:p>
        </p:txBody>
      </p:sp>
      <p:sp>
        <p:nvSpPr>
          <p:cNvPr id="3" name="Content Placeholder 2">
            <a:extLst>
              <a:ext uri="{FF2B5EF4-FFF2-40B4-BE49-F238E27FC236}">
                <a16:creationId xmlns:a16="http://schemas.microsoft.com/office/drawing/2014/main" id="{6C1732AE-6B31-D152-CEE2-094C4703625A}"/>
              </a:ext>
            </a:extLst>
          </p:cNvPr>
          <p:cNvSpPr>
            <a:spLocks noGrp="1"/>
          </p:cNvSpPr>
          <p:nvPr>
            <p:ph idx="1"/>
          </p:nvPr>
        </p:nvSpPr>
        <p:spPr>
          <a:xfrm>
            <a:off x="646112" y="1853248"/>
            <a:ext cx="10496022" cy="4395151"/>
          </a:xfrm>
        </p:spPr>
        <p:txBody>
          <a:bodyPr>
            <a:normAutofit fontScale="92500"/>
          </a:bodyPr>
          <a:lstStyle/>
          <a:p>
            <a:pPr marL="0" indent="0">
              <a:buNone/>
            </a:pPr>
            <a:r>
              <a:rPr lang="en-US" sz="2400" u="sng" dirty="0"/>
              <a:t>2019 US National Survey on Drug Use and Health</a:t>
            </a:r>
          </a:p>
          <a:p>
            <a:r>
              <a:rPr lang="en-US" sz="2400" dirty="0"/>
              <a:t>13.3 of adolescents age 12-17 had used MJ in past year</a:t>
            </a:r>
          </a:p>
          <a:p>
            <a:r>
              <a:rPr lang="en-US" sz="2400" dirty="0"/>
              <a:t>42% of these adolescents reported first time use</a:t>
            </a:r>
          </a:p>
          <a:p>
            <a:r>
              <a:rPr lang="en-US" sz="2400" dirty="0"/>
              <a:t>22% of high school seniors reported current cannabis use</a:t>
            </a:r>
          </a:p>
          <a:p>
            <a:pPr marL="0" indent="0">
              <a:buNone/>
            </a:pPr>
            <a:endParaRPr lang="en-US" sz="2400" u="sng" dirty="0"/>
          </a:p>
          <a:p>
            <a:pPr marL="0" indent="0">
              <a:buNone/>
            </a:pPr>
            <a:r>
              <a:rPr lang="en-US" sz="2400" u="sng" dirty="0"/>
              <a:t>Monitoring the Future Study (NIDA/NIHA)</a:t>
            </a:r>
          </a:p>
          <a:p>
            <a:r>
              <a:rPr lang="en-US" sz="2400" dirty="0">
                <a:latin typeface="Times New Roman" panose="02020603050405020304" pitchFamily="18" charset="0"/>
                <a:ea typeface="Calibri" panose="020F0502020204030204" pitchFamily="34" charset="0"/>
                <a:cs typeface="Times New Roman" panose="02020603050405020304" pitchFamily="18" charset="0"/>
              </a:rPr>
              <a:t>Cannabis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 increased over the past decade (22% to 36%) </a:t>
            </a:r>
          </a:p>
          <a:p>
            <a:r>
              <a:rPr lang="en-US" sz="2400" dirty="0">
                <a:latin typeface="Times New Roman" panose="02020603050405020304" pitchFamily="18" charset="0"/>
                <a:ea typeface="Calibri" panose="020F0502020204030204" pitchFamily="34" charset="0"/>
                <a:cs typeface="Times New Roman" panose="02020603050405020304" pitchFamily="18" charset="0"/>
              </a:rPr>
              <a:t>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erceived risk among HS seniors decreased from 80% to 45%</a:t>
            </a:r>
          </a:p>
          <a:p>
            <a:r>
              <a:rPr lang="en-US" sz="2400" dirty="0">
                <a:latin typeface="Times New Roman" panose="02020603050405020304" pitchFamily="18" charset="0"/>
                <a:ea typeface="Calibri" panose="020F0502020204030204" pitchFamily="34" charset="0"/>
                <a:cs typeface="Times New Roman" panose="02020603050405020304" pitchFamily="18" charset="0"/>
              </a:rPr>
              <a:t>9% of adults who try MJ become dependent; 17% of adolescents become dependent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u="sng" dirty="0"/>
          </a:p>
        </p:txBody>
      </p:sp>
    </p:spTree>
    <p:extLst>
      <p:ext uri="{BB962C8B-B14F-4D97-AF65-F5344CB8AC3E}">
        <p14:creationId xmlns:p14="http://schemas.microsoft.com/office/powerpoint/2010/main" val="339083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4317C32-6FC0-28EB-574D-563B2F216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355600"/>
            <a:ext cx="8001000" cy="6079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87B5-4BA7-D753-9A11-0BB47522EE8B}"/>
              </a:ext>
            </a:extLst>
          </p:cNvPr>
          <p:cNvSpPr>
            <a:spLocks noGrp="1"/>
          </p:cNvSpPr>
          <p:nvPr>
            <p:ph type="title"/>
          </p:nvPr>
        </p:nvSpPr>
        <p:spPr>
          <a:xfrm>
            <a:off x="646111" y="452718"/>
            <a:ext cx="10817756" cy="1400530"/>
          </a:xfrm>
        </p:spPr>
        <p:txBody>
          <a:bodyPr/>
          <a:lstStyle/>
          <a:p>
            <a:pPr algn="ctr"/>
            <a:r>
              <a:rPr lang="en-US" dirty="0"/>
              <a:t>Racial and Ethnic Differences in Cannabis Use following Legalization</a:t>
            </a:r>
          </a:p>
        </p:txBody>
      </p:sp>
      <p:sp>
        <p:nvSpPr>
          <p:cNvPr id="3" name="Content Placeholder 2">
            <a:extLst>
              <a:ext uri="{FF2B5EF4-FFF2-40B4-BE49-F238E27FC236}">
                <a16:creationId xmlns:a16="http://schemas.microsoft.com/office/drawing/2014/main" id="{83135DD7-A983-74A2-FF14-5A353AB9ADE2}"/>
              </a:ext>
            </a:extLst>
          </p:cNvPr>
          <p:cNvSpPr>
            <a:spLocks noGrp="1"/>
          </p:cNvSpPr>
          <p:nvPr>
            <p:ph idx="1"/>
          </p:nvPr>
        </p:nvSpPr>
        <p:spPr>
          <a:xfrm>
            <a:off x="1103312" y="2052918"/>
            <a:ext cx="8946541" cy="4584949"/>
          </a:xfrm>
        </p:spPr>
        <p:txBody>
          <a:bodyPr>
            <a:normAutofit fontScale="92500"/>
          </a:bodyPr>
          <a:lstStyle/>
          <a:p>
            <a:pPr marL="0" indent="0">
              <a:buNone/>
            </a:pPr>
            <a:r>
              <a:rPr lang="en-US" dirty="0"/>
              <a:t>Martins et al. (2021; JAMA)</a:t>
            </a:r>
          </a:p>
          <a:p>
            <a:pPr>
              <a:buFont typeface="Wingdings" panose="05000000000000000000" pitchFamily="2" charset="2"/>
              <a:buChar char="Ø"/>
            </a:pPr>
            <a:r>
              <a:rPr lang="en-US" dirty="0"/>
              <a:t>Survey data from 2008 to 2017 in states following legalization</a:t>
            </a:r>
          </a:p>
          <a:p>
            <a:pPr>
              <a:buFont typeface="Wingdings" panose="05000000000000000000" pitchFamily="2" charset="2"/>
              <a:buChar char="Ø"/>
            </a:pPr>
            <a:r>
              <a:rPr lang="en-US" dirty="0"/>
              <a:t>Odds of past month use increased among Hispanic and non Hispanic White individuals (21+)</a:t>
            </a:r>
          </a:p>
          <a:p>
            <a:pPr>
              <a:buFont typeface="Wingdings" panose="05000000000000000000" pitchFamily="2" charset="2"/>
              <a:buChar char="Ø"/>
            </a:pPr>
            <a:r>
              <a:rPr lang="en-US" dirty="0"/>
              <a:t>No increased in use in non-Hispanic Black individuals (21+)</a:t>
            </a:r>
          </a:p>
          <a:p>
            <a:pPr>
              <a:buFont typeface="Wingdings" panose="05000000000000000000" pitchFamily="2" charset="2"/>
              <a:buChar char="Ø"/>
            </a:pPr>
            <a:r>
              <a:rPr lang="en-US" dirty="0"/>
              <a:t>No increased use in 12-20 years old across all demographic</a:t>
            </a:r>
          </a:p>
          <a:p>
            <a:pPr>
              <a:buFont typeface="Wingdings" panose="05000000000000000000" pitchFamily="2" charset="2"/>
              <a:buChar char="Ø"/>
            </a:pPr>
            <a:r>
              <a:rPr lang="en-US" dirty="0"/>
              <a:t>Among people already using, no increases in use reported in any group</a:t>
            </a:r>
          </a:p>
          <a:p>
            <a:pPr>
              <a:buFont typeface="Wingdings" panose="05000000000000000000" pitchFamily="2" charset="2"/>
              <a:buChar char="Ø"/>
            </a:pPr>
            <a:r>
              <a:rPr lang="en-US" dirty="0"/>
              <a:t>Usage frequency and use-related impairment did not differ between whites and African American participants (Buckner et al. 2016)</a:t>
            </a:r>
          </a:p>
          <a:p>
            <a:pPr>
              <a:buFont typeface="Wingdings" panose="05000000000000000000" pitchFamily="2" charset="2"/>
              <a:buChar char="Ø"/>
            </a:pPr>
            <a:r>
              <a:rPr lang="en-US" dirty="0"/>
              <a:t>Neurocognitive effects of cannabis on the brain does not differ across race but downstream effects of chronic usage depends on socioeconomic factors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22640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0859-9074-0A29-F8BC-AC2E25CCADCC}"/>
              </a:ext>
            </a:extLst>
          </p:cNvPr>
          <p:cNvSpPr>
            <a:spLocks noGrp="1"/>
          </p:cNvSpPr>
          <p:nvPr>
            <p:ph type="title"/>
          </p:nvPr>
        </p:nvSpPr>
        <p:spPr>
          <a:xfrm>
            <a:off x="376519" y="452718"/>
            <a:ext cx="10426948" cy="959466"/>
          </a:xfrm>
        </p:spPr>
        <p:txBody>
          <a:bodyPr/>
          <a:lstStyle/>
          <a:p>
            <a:pPr algn="ctr"/>
            <a:r>
              <a:rPr lang="en-US" sz="3600" dirty="0"/>
              <a:t>Neurocognitive effects of Cannabis in Adults</a:t>
            </a:r>
          </a:p>
        </p:txBody>
      </p:sp>
      <p:sp>
        <p:nvSpPr>
          <p:cNvPr id="3" name="Content Placeholder 2">
            <a:extLst>
              <a:ext uri="{FF2B5EF4-FFF2-40B4-BE49-F238E27FC236}">
                <a16:creationId xmlns:a16="http://schemas.microsoft.com/office/drawing/2014/main" id="{4CDADF2B-69D1-4DCB-EE61-6F4FDFE1EB6B}"/>
              </a:ext>
            </a:extLst>
          </p:cNvPr>
          <p:cNvSpPr>
            <a:spLocks noGrp="1"/>
          </p:cNvSpPr>
          <p:nvPr>
            <p:ph idx="1"/>
          </p:nvPr>
        </p:nvSpPr>
        <p:spPr>
          <a:xfrm>
            <a:off x="881784" y="1412184"/>
            <a:ext cx="9835621" cy="5203769"/>
          </a:xfrm>
        </p:spPr>
        <p:txBody>
          <a:bodyPr>
            <a:noAutofit/>
          </a:bodyPr>
          <a:lstStyle/>
          <a:p>
            <a:r>
              <a:rPr lang="en-US" sz="2400" dirty="0"/>
              <a:t>Cannabis binds to CB1 receptors located in CNS</a:t>
            </a:r>
          </a:p>
          <a:p>
            <a:pPr lvl="1"/>
            <a:r>
              <a:rPr lang="en-US" sz="2400" dirty="0"/>
              <a:t>Hippocampus</a:t>
            </a:r>
          </a:p>
          <a:p>
            <a:pPr lvl="1"/>
            <a:r>
              <a:rPr lang="en-US" sz="2400" dirty="0"/>
              <a:t>Pre-Frontal Cortex</a:t>
            </a:r>
          </a:p>
          <a:p>
            <a:pPr marL="0" indent="0">
              <a:buNone/>
            </a:pPr>
            <a:r>
              <a:rPr lang="en-US" sz="2400" u="sng" dirty="0"/>
              <a:t>Grant et al. (2003) Meta Analysis</a:t>
            </a:r>
          </a:p>
          <a:p>
            <a:pPr lvl="1"/>
            <a:r>
              <a:rPr lang="en-US" sz="2400" dirty="0"/>
              <a:t>Effect sizes of neurocognitive changes are very small</a:t>
            </a:r>
          </a:p>
          <a:p>
            <a:pPr lvl="1"/>
            <a:r>
              <a:rPr lang="en-US" sz="2400" dirty="0"/>
              <a:t>Memory was most affected , attention and processing less affected</a:t>
            </a:r>
          </a:p>
          <a:p>
            <a:pPr lvl="1"/>
            <a:r>
              <a:rPr lang="en-US" sz="2400" dirty="0"/>
              <a:t>Cognitive differences not detected after 30 days abstinence</a:t>
            </a:r>
          </a:p>
        </p:txBody>
      </p:sp>
    </p:spTree>
    <p:extLst>
      <p:ext uri="{BB962C8B-B14F-4D97-AF65-F5344CB8AC3E}">
        <p14:creationId xmlns:p14="http://schemas.microsoft.com/office/powerpoint/2010/main" val="178956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544B-0048-EFA3-ADF1-9032B3A6F729}"/>
              </a:ext>
            </a:extLst>
          </p:cNvPr>
          <p:cNvSpPr>
            <a:spLocks noGrp="1"/>
          </p:cNvSpPr>
          <p:nvPr>
            <p:ph type="title"/>
          </p:nvPr>
        </p:nvSpPr>
        <p:spPr>
          <a:xfrm>
            <a:off x="646111" y="452718"/>
            <a:ext cx="10262143" cy="967291"/>
          </a:xfrm>
        </p:spPr>
        <p:txBody>
          <a:bodyPr/>
          <a:lstStyle/>
          <a:p>
            <a:r>
              <a:rPr lang="en-US" sz="3600" dirty="0"/>
              <a:t>Neurocognitive effects of Cannabis in Adults</a:t>
            </a:r>
          </a:p>
        </p:txBody>
      </p:sp>
      <p:sp>
        <p:nvSpPr>
          <p:cNvPr id="3" name="Content Placeholder 2">
            <a:extLst>
              <a:ext uri="{FF2B5EF4-FFF2-40B4-BE49-F238E27FC236}">
                <a16:creationId xmlns:a16="http://schemas.microsoft.com/office/drawing/2014/main" id="{2ECFAE8B-441B-C0F0-A3C0-AE05ABD0F06D}"/>
              </a:ext>
            </a:extLst>
          </p:cNvPr>
          <p:cNvSpPr>
            <a:spLocks noGrp="1"/>
          </p:cNvSpPr>
          <p:nvPr>
            <p:ph idx="1"/>
          </p:nvPr>
        </p:nvSpPr>
        <p:spPr>
          <a:xfrm>
            <a:off x="871370" y="1538344"/>
            <a:ext cx="9178484" cy="4710055"/>
          </a:xfrm>
        </p:spPr>
        <p:txBody>
          <a:bodyPr/>
          <a:lstStyle/>
          <a:p>
            <a:pPr marL="0" marR="0" indent="0">
              <a:lnSpc>
                <a:spcPct val="107000"/>
              </a:lnSpc>
              <a:spcBef>
                <a:spcPts val="0"/>
              </a:spcBef>
              <a:spcAft>
                <a:spcPts val="800"/>
              </a:spcAft>
              <a:buNone/>
            </a:pP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Meta Analysis (Lovell, et al., 2019) </a:t>
            </a:r>
          </a:p>
          <a:p>
            <a:pPr marL="400050" lvl="1">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30 studies with a total of 849 adult long term (&gt; 2 years), regular (&gt;4 times/week) cannabis users and over 700 non users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00050" lvl="1">
              <a:lnSpc>
                <a:spcPct val="107000"/>
              </a:lnSpc>
              <a:spcBef>
                <a:spcPts val="0"/>
              </a:spcBef>
              <a:spcAft>
                <a:spcPts val="80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Cannabis use associated with small, significant effects in executive functioning, learning and memory, global cognition, and decision making</a:t>
            </a:r>
          </a:p>
          <a:p>
            <a:pPr marL="400050" lvl="1">
              <a:lnSpc>
                <a:spcPct val="107000"/>
              </a:lnSpc>
              <a:spcBef>
                <a:spcPts val="0"/>
              </a:spcBef>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Non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-significant group differences in information processing, working memory, and attention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80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FCB7-3A07-4A5C-B4AA-270F7AB2D518}"/>
              </a:ext>
            </a:extLst>
          </p:cNvPr>
          <p:cNvSpPr>
            <a:spLocks noGrp="1"/>
          </p:cNvSpPr>
          <p:nvPr>
            <p:ph type="title"/>
          </p:nvPr>
        </p:nvSpPr>
        <p:spPr/>
        <p:txBody>
          <a:bodyPr/>
          <a:lstStyle/>
          <a:p>
            <a:pPr algn="ctr"/>
            <a:r>
              <a:rPr lang="en-US" dirty="0"/>
              <a:t>Is Cannabis “safe” for adults?</a:t>
            </a:r>
          </a:p>
        </p:txBody>
      </p:sp>
      <p:sp>
        <p:nvSpPr>
          <p:cNvPr id="3" name="Content Placeholder 2">
            <a:extLst>
              <a:ext uri="{FF2B5EF4-FFF2-40B4-BE49-F238E27FC236}">
                <a16:creationId xmlns:a16="http://schemas.microsoft.com/office/drawing/2014/main" id="{CCA836DC-2DF3-320F-C29F-4153FF0924A2}"/>
              </a:ext>
            </a:extLst>
          </p:cNvPr>
          <p:cNvSpPr>
            <a:spLocks noGrp="1"/>
          </p:cNvSpPr>
          <p:nvPr>
            <p:ph idx="1"/>
          </p:nvPr>
        </p:nvSpPr>
        <p:spPr>
          <a:xfrm>
            <a:off x="1103312" y="1557868"/>
            <a:ext cx="8946541" cy="4690532"/>
          </a:xfrm>
        </p:spPr>
        <p:txBody>
          <a:bodyPr/>
          <a:lstStyle/>
          <a:p>
            <a:r>
              <a:rPr lang="en-US" sz="2400" dirty="0"/>
              <a:t>No evidence of substantial, systemic effect of long-term, regular cannabis use in adults</a:t>
            </a:r>
          </a:p>
          <a:p>
            <a:pPr marL="0" indent="0">
              <a:buNone/>
            </a:pPr>
            <a:endParaRPr lang="en-US" sz="2400" dirty="0"/>
          </a:p>
          <a:p>
            <a:r>
              <a:rPr lang="en-US" sz="2400" dirty="0"/>
              <a:t>Link to Dementia?</a:t>
            </a:r>
          </a:p>
          <a:p>
            <a:pPr marL="0" indent="0">
              <a:buNone/>
            </a:pPr>
            <a:endParaRPr lang="en-US" sz="2400" dirty="0"/>
          </a:p>
          <a:p>
            <a:r>
              <a:rPr lang="en-US" sz="2400" dirty="0"/>
              <a:t>Public Safety Concerns: Motor Vehicle Accidents</a:t>
            </a:r>
          </a:p>
          <a:p>
            <a:endParaRPr lang="en-US" sz="2400" dirty="0"/>
          </a:p>
          <a:p>
            <a:r>
              <a:rPr lang="en-US" sz="2400" dirty="0"/>
              <a:t>Is the same true for adolescents?</a:t>
            </a:r>
          </a:p>
          <a:p>
            <a:pPr marL="0" indent="0">
              <a:buNone/>
            </a:pPr>
            <a:endParaRPr lang="en-US" sz="2400" dirty="0"/>
          </a:p>
          <a:p>
            <a:pPr marL="0" indent="0">
              <a:buNone/>
            </a:pPr>
            <a:endParaRPr lang="en-US" sz="2400" dirty="0"/>
          </a:p>
          <a:p>
            <a:endParaRPr lang="en-US" sz="2400" dirty="0"/>
          </a:p>
          <a:p>
            <a:pPr marL="0" indent="0">
              <a:buNone/>
            </a:pPr>
            <a:endParaRPr lang="en-US" sz="2400" dirty="0"/>
          </a:p>
          <a:p>
            <a:endParaRPr lang="en-US" sz="2400" dirty="0"/>
          </a:p>
          <a:p>
            <a:endParaRPr lang="en-US" dirty="0"/>
          </a:p>
        </p:txBody>
      </p:sp>
    </p:spTree>
    <p:extLst>
      <p:ext uri="{BB962C8B-B14F-4D97-AF65-F5344CB8AC3E}">
        <p14:creationId xmlns:p14="http://schemas.microsoft.com/office/powerpoint/2010/main" val="357639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4448</TotalTime>
  <Words>3554</Words>
  <Application>Microsoft Office PowerPoint</Application>
  <PresentationFormat>Widescreen</PresentationFormat>
  <Paragraphs>239</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Century Gothic</vt:lpstr>
      <vt:lpstr>Times New Roman</vt:lpstr>
      <vt:lpstr>Wingdings</vt:lpstr>
      <vt:lpstr>Wingdings 3</vt:lpstr>
      <vt:lpstr>Ion</vt:lpstr>
      <vt:lpstr>CANNABIS USE AND  THE ADOLESCENT BRAIN</vt:lpstr>
      <vt:lpstr>LEARNING OBJECTIVES</vt:lpstr>
      <vt:lpstr>Cannabis use in United States</vt:lpstr>
      <vt:lpstr>Incidence/Prevalence of Cannabis Use</vt:lpstr>
      <vt:lpstr>PowerPoint Presentation</vt:lpstr>
      <vt:lpstr>Racial and Ethnic Differences in Cannabis Use following Legalization</vt:lpstr>
      <vt:lpstr>Neurocognitive effects of Cannabis in Adults</vt:lpstr>
      <vt:lpstr>Neurocognitive effects of Cannabis in Adults</vt:lpstr>
      <vt:lpstr>Is Cannabis “safe” for adults?</vt:lpstr>
      <vt:lpstr>Adolescent Brain Development</vt:lpstr>
      <vt:lpstr>Adolescent Brain Development</vt:lpstr>
      <vt:lpstr>Cannabis effects on Adolescent Brain Development</vt:lpstr>
      <vt:lpstr>Structural Brain Changes  in Adolescent Cannabis Use</vt:lpstr>
      <vt:lpstr>Structural Brain Changes in Adolescent Cannabis Use</vt:lpstr>
      <vt:lpstr>Structural Brain Changes  in Adolescent Cannabis Use</vt:lpstr>
      <vt:lpstr>COGNITIVE EFFECTS OF CANNABIS USE</vt:lpstr>
      <vt:lpstr>COGNITIVE EFFECTS OF CANNABIS USE</vt:lpstr>
      <vt:lpstr>COGNITIVE EFFECTS OF CANNABIS USE</vt:lpstr>
      <vt:lpstr>PSYCHIATRIC EFFECTS OF CANNABIS USE </vt:lpstr>
      <vt:lpstr>IS THERE A CAUSAL LINK?</vt:lpstr>
      <vt:lpstr>IS THERE A CAUSAL LINK?</vt:lpstr>
      <vt:lpstr>IS THERE A CAUSAL LINK?</vt:lpstr>
      <vt:lpstr>IS THERE A CAUSAL LINK?</vt:lpstr>
      <vt:lpstr>IS THERE A CAUSAL LINK?</vt:lpstr>
      <vt:lpstr>IS THERE A CAUSAL LINK?</vt:lpstr>
      <vt:lpstr>IS THERE A CAUSAL LINK?</vt:lpstr>
      <vt:lpstr>IS THERE A CAUSAL LINK?</vt:lpstr>
      <vt:lpstr>IS THERE A CAUSAL LINK BETWEEN CANNABIS USE IN ADOLESCENCE AND NEGATIVE OUTCOMES IN ADULTHOOD?</vt:lpstr>
      <vt:lpstr>Does abstinence from cannabis reduce cognitive impairments? </vt:lpstr>
      <vt:lpstr>LOOKING AHEAD</vt:lpstr>
      <vt:lpstr>LOOKING AHEAD: EFFECTS OF POTENCY</vt:lpstr>
      <vt:lpstr>WHAT CAN WE DO?</vt:lpstr>
      <vt:lpstr>REFERENCES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CANNABIS USE AND  THE ADOLESCENT BRAIN</dc:title>
  <dc:creator>ashleyanngorman@yahoo.com</dc:creator>
  <cp:lastModifiedBy>Dr. Ashley Gorman</cp:lastModifiedBy>
  <cp:revision>11</cp:revision>
  <dcterms:created xsi:type="dcterms:W3CDTF">2022-10-07T14:04:58Z</dcterms:created>
  <dcterms:modified xsi:type="dcterms:W3CDTF">2023-03-08T15:48:23Z</dcterms:modified>
</cp:coreProperties>
</file>